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28" r:id="rId6"/>
    <p:sldId id="259" r:id="rId7"/>
    <p:sldId id="329" r:id="rId8"/>
    <p:sldId id="271" r:id="rId9"/>
    <p:sldId id="277" r:id="rId10"/>
    <p:sldId id="330" r:id="rId11"/>
    <p:sldId id="272" r:id="rId12"/>
    <p:sldId id="390" r:id="rId13"/>
    <p:sldId id="391" r:id="rId14"/>
    <p:sldId id="393" r:id="rId15"/>
    <p:sldId id="394" r:id="rId16"/>
    <p:sldId id="395" r:id="rId17"/>
    <p:sldId id="396" r:id="rId18"/>
    <p:sldId id="331" r:id="rId19"/>
    <p:sldId id="397" r:id="rId20"/>
    <p:sldId id="398" r:id="rId21"/>
    <p:sldId id="399" r:id="rId22"/>
    <p:sldId id="400" r:id="rId23"/>
    <p:sldId id="403" r:id="rId24"/>
    <p:sldId id="404" r:id="rId25"/>
    <p:sldId id="402" r:id="rId26"/>
    <p:sldId id="401" r:id="rId27"/>
    <p:sldId id="406" r:id="rId28"/>
    <p:sldId id="332" r:id="rId29"/>
    <p:sldId id="333" r:id="rId30"/>
    <p:sldId id="381" r:id="rId31"/>
    <p:sldId id="260" r:id="rId32"/>
    <p:sldId id="261" r:id="rId33"/>
  </p:sldIdLst>
  <p:sldSz cx="9144000" cy="6858000"/>
  <p:notesSz cx="6858000" cy="9144000"/>
  <p:embeddedFontLst>
    <p:embeddedFont>
      <p:font typeface="SimSun" panose="02010600030101010101" pitchFamily="2" charset="-122"/>
      <p:regular r:id="rId37"/>
    </p:embeddedFont>
    <p:embeddedFont>
      <p:font typeface="Calibri" panose="020F0502020204030204"/>
      <p:regular r:id="rId38"/>
    </p:embeddedFont>
    <p:embeddedFont>
      <p:font typeface="Garamond" panose="02020404030301010803"/>
      <p:regular r:id="rId39"/>
      <p:bold r:id="rId40"/>
      <p:italic r:id="rId41"/>
    </p:embeddedFont>
    <p:embeddedFont>
      <p:font typeface="Century Schoolbook" panose="02040604050505020304"/>
      <p:regular r:id="rId42"/>
    </p:embeddedFont>
    <p:embeddedFont>
      <p:font typeface="Tahoma" panose="020B0604030504040204"/>
      <p:regular r:id="rId43"/>
      <p:bold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font" Target="fonts/font8.fntdata"/><Relationship Id="rId43" Type="http://schemas.openxmlformats.org/officeDocument/2006/relationships/font" Target="fonts/font7.fntdata"/><Relationship Id="rId42" Type="http://schemas.openxmlformats.org/officeDocument/2006/relationships/font" Target="fonts/font6.fntdata"/><Relationship Id="rId41" Type="http://schemas.openxmlformats.org/officeDocument/2006/relationships/font" Target="fonts/font5.fntdata"/><Relationship Id="rId40" Type="http://schemas.openxmlformats.org/officeDocument/2006/relationships/font" Target="fonts/font4.fntdata"/><Relationship Id="rId4" Type="http://schemas.openxmlformats.org/officeDocument/2006/relationships/notesMaster" Target="notesMasters/notesMaster1.xml"/><Relationship Id="rId39" Type="http://schemas.openxmlformats.org/officeDocument/2006/relationships/font" Target="fonts/font3.fntdata"/><Relationship Id="rId38" Type="http://schemas.openxmlformats.org/officeDocument/2006/relationships/font" Target="fonts/font2.fntdata"/><Relationship Id="rId37" Type="http://schemas.openxmlformats.org/officeDocument/2006/relationships/font" Target="fonts/font1.fntdata"/><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84"/>
        <p:cNvGrpSpPr/>
        <p:nvPr/>
      </p:nvGrpSpPr>
      <p:grpSpPr>
        <a:xfrm>
          <a:off x="0" y="0"/>
          <a:ext cx="0" cy="0"/>
          <a:chOff x="0" y="0"/>
          <a:chExt cx="0" cy="0"/>
        </a:xfrm>
      </p:grpSpPr>
      <p:sp>
        <p:nvSpPr>
          <p:cNvPr id="85" name="Google Shape;85;p1: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6" name="Google Shape;86;p1: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3" name="Shape 223"/>
        <p:cNvGrpSpPr/>
        <p:nvPr/>
      </p:nvGrpSpPr>
      <p:grpSpPr>
        <a:xfrm>
          <a:off x="0" y="0"/>
          <a:ext cx="0" cy="0"/>
          <a:chOff x="0" y="0"/>
          <a:chExt cx="0" cy="0"/>
        </a:xfrm>
      </p:grpSpPr>
      <p:sp>
        <p:nvSpPr>
          <p:cNvPr id="224" name="Google Shape;224;p5: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5" name="Google Shape;225;p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panose="020B0604020202020204"/>
              <a:ea typeface="Arial" panose="020B0604020202020204"/>
              <a:cs typeface="Arial" panose="020B0604020202020204"/>
              <a:sym typeface="Arial" panose="020B0604020202020204"/>
            </a:endParaRPr>
          </a:p>
        </p:txBody>
      </p:sp>
      <p:sp>
        <p:nvSpPr>
          <p:cNvPr id="226" name="Google Shape;226;p5: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Arial" panose="020B0604020202020204"/>
                <a:ea typeface="Arial" panose="020B0604020202020204"/>
                <a:cs typeface="Arial" panose="020B0604020202020204"/>
                <a:sym typeface="Arial" panose="020B0604020202020204"/>
              </a:rPr>
            </a:fld>
            <a:endParaRPr sz="13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 name="Shape 231"/>
        <p:cNvGrpSpPr/>
        <p:nvPr/>
      </p:nvGrpSpPr>
      <p:grpSpPr>
        <a:xfrm>
          <a:off x="0" y="0"/>
          <a:ext cx="0" cy="0"/>
          <a:chOff x="0" y="0"/>
          <a:chExt cx="0" cy="0"/>
        </a:xfrm>
      </p:grpSpPr>
      <p:sp>
        <p:nvSpPr>
          <p:cNvPr id="232" name="Google Shape;232;p6: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3" name="Google Shape;233;p6: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 name="Shape 91"/>
        <p:cNvGrpSpPr/>
        <p:nvPr/>
      </p:nvGrpSpPr>
      <p:grpSpPr>
        <a:xfrm>
          <a:off x="0" y="0"/>
          <a:ext cx="0" cy="0"/>
          <a:chOff x="0" y="0"/>
          <a:chExt cx="0" cy="0"/>
        </a:xfrm>
      </p:grpSpPr>
      <p:sp>
        <p:nvSpPr>
          <p:cNvPr id="92" name="Google Shape;92;p2: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3" name="Google Shape;93;p2: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stretch>
            <a:fillRect/>
          </a:stretch>
        </a:blipFill>
        <a:effectLst/>
      </p:bgPr>
    </p:bg>
    <p:spTree>
      <p:nvGrpSpPr>
        <p:cNvPr id="15" name="Shape 15"/>
        <p:cNvGrpSpPr/>
        <p:nvPr/>
      </p:nvGrpSpPr>
      <p:grpSpPr>
        <a:xfrm>
          <a:off x="0" y="0"/>
          <a:ext cx="0" cy="0"/>
          <a:chOff x="0" y="0"/>
          <a:chExt cx="0" cy="0"/>
        </a:xfrm>
      </p:grpSpPr>
      <p:sp>
        <p:nvSpPr>
          <p:cNvPr id="16" name="Google Shape;16;p8"/>
          <p:cNvSpPr txBox="1"/>
          <p:nvPr>
            <p:ph type="ctrTitle"/>
          </p:nvPr>
        </p:nvSpPr>
        <p:spPr>
          <a:xfrm>
            <a:off x="369278" y="3666392"/>
            <a:ext cx="5196254" cy="128367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rgbClr val="FEE599"/>
              </a:buClr>
              <a:buSzPts val="4500"/>
              <a:buFont typeface="Calibri" panose="020F0502020204030204"/>
              <a:buNone/>
              <a:defRPr sz="4500" b="1">
                <a:solidFill>
                  <a:srgbClr val="FEE59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8"/>
          <p:cNvSpPr txBox="1"/>
          <p:nvPr>
            <p:ph type="subTitle" idx="1"/>
          </p:nvPr>
        </p:nvSpPr>
        <p:spPr>
          <a:xfrm>
            <a:off x="369278" y="5178670"/>
            <a:ext cx="4848765" cy="457200"/>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0"/>
              </a:spcBef>
              <a:spcAft>
                <a:spcPts val="0"/>
              </a:spcAft>
              <a:buClr>
                <a:srgbClr val="F2F2F2"/>
              </a:buClr>
              <a:buSzPts val="2400"/>
              <a:buNone/>
              <a:defRPr sz="2400">
                <a:solidFill>
                  <a:srgbClr val="F2F2F2"/>
                </a:solidFill>
              </a:defRPr>
            </a:lvl1pPr>
            <a:lvl2pPr lvl="1" algn="ctr">
              <a:lnSpc>
                <a:spcPct val="120000"/>
              </a:lnSpc>
              <a:spcBef>
                <a:spcPts val="600"/>
              </a:spcBef>
              <a:spcAft>
                <a:spcPts val="0"/>
              </a:spcAft>
              <a:buClr>
                <a:schemeClr val="dk1"/>
              </a:buClr>
              <a:buSzPts val="2000"/>
              <a:buNone/>
              <a:defRPr sz="2000"/>
            </a:lvl2pPr>
            <a:lvl3pPr lvl="2" algn="ctr">
              <a:lnSpc>
                <a:spcPct val="120000"/>
              </a:lnSpc>
              <a:spcBef>
                <a:spcPts val="600"/>
              </a:spcBef>
              <a:spcAft>
                <a:spcPts val="0"/>
              </a:spcAft>
              <a:buClr>
                <a:schemeClr val="dk1"/>
              </a:buClr>
              <a:buSzPts val="1800"/>
              <a:buNone/>
              <a:defRPr sz="1800"/>
            </a:lvl3pPr>
            <a:lvl4pPr lvl="3" algn="ctr">
              <a:lnSpc>
                <a:spcPct val="120000"/>
              </a:lnSpc>
              <a:spcBef>
                <a:spcPts val="600"/>
              </a:spcBef>
              <a:spcAft>
                <a:spcPts val="0"/>
              </a:spcAft>
              <a:buClr>
                <a:schemeClr val="dk1"/>
              </a:buClr>
              <a:buSzPts val="1600"/>
              <a:buNone/>
              <a:defRPr sz="1600"/>
            </a:lvl4pPr>
            <a:lvl5pPr lvl="4" algn="ctr">
              <a:lnSpc>
                <a:spcPct val="120000"/>
              </a:lnSpc>
              <a:spcBef>
                <a:spcPts val="600"/>
              </a:spcBef>
              <a:spcAft>
                <a:spcPts val="0"/>
              </a:spcAft>
              <a:buClr>
                <a:schemeClr val="dk1"/>
              </a:buClr>
              <a:buSzPts val="1600"/>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8"/>
          <p:cNvSpPr txBox="1"/>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rgbClr val="7F7F7F"/>
              </a:buClr>
              <a:buSzPts val="2000"/>
              <a:buNone/>
              <a:defRPr sz="2000">
                <a:solidFill>
                  <a:srgbClr val="7F7F7F"/>
                </a:solidFill>
              </a:defRPr>
            </a:lvl1pPr>
            <a:lvl2pPr marL="914400" lvl="1" indent="-228600" algn="just">
              <a:lnSpc>
                <a:spcPct val="120000"/>
              </a:lnSpc>
              <a:spcBef>
                <a:spcPts val="600"/>
              </a:spcBef>
              <a:spcAft>
                <a:spcPts val="0"/>
              </a:spcAft>
              <a:buClr>
                <a:schemeClr val="dk1"/>
              </a:buClr>
              <a:buSzPts val="2400"/>
              <a:buNone/>
              <a:defRPr/>
            </a:lvl2pPr>
            <a:lvl3pPr marL="1371600" lvl="2" indent="-228600" algn="just">
              <a:lnSpc>
                <a:spcPct val="120000"/>
              </a:lnSpc>
              <a:spcBef>
                <a:spcPts val="600"/>
              </a:spcBef>
              <a:spcAft>
                <a:spcPts val="0"/>
              </a:spcAft>
              <a:buClr>
                <a:schemeClr val="dk1"/>
              </a:buClr>
              <a:buSzPts val="2000"/>
              <a:buNone/>
              <a:defRPr/>
            </a:lvl3pPr>
            <a:lvl4pPr marL="1828800" lvl="3" indent="-228600" algn="just">
              <a:lnSpc>
                <a:spcPct val="120000"/>
              </a:lnSpc>
              <a:spcBef>
                <a:spcPts val="600"/>
              </a:spcBef>
              <a:spcAft>
                <a:spcPts val="0"/>
              </a:spcAft>
              <a:buClr>
                <a:schemeClr val="dk1"/>
              </a:buClr>
              <a:buSzPts val="1800"/>
              <a:buNone/>
              <a:defRPr/>
            </a:lvl4pPr>
            <a:lvl5pPr marL="2286000" lvl="4" indent="-228600" algn="just">
              <a:lnSpc>
                <a:spcPct val="120000"/>
              </a:lnSpc>
              <a:spcBef>
                <a:spcPts val="600"/>
              </a:spcBef>
              <a:spcAft>
                <a:spcPts val="0"/>
              </a:spcAft>
              <a:buClr>
                <a:schemeClr val="dk1"/>
              </a:buClr>
              <a:buSzPts val="1800"/>
              <a:buNone/>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65" name="Shape 65"/>
        <p:cNvGrpSpPr/>
        <p:nvPr/>
      </p:nvGrpSpPr>
      <p:grpSpPr>
        <a:xfrm>
          <a:off x="0" y="0"/>
          <a:ext cx="0" cy="0"/>
          <a:chOff x="0" y="0"/>
          <a:chExt cx="0" cy="0"/>
        </a:xfrm>
      </p:grpSpPr>
      <p:sp>
        <p:nvSpPr>
          <p:cNvPr id="66" name="Google Shape;66;p17"/>
          <p:cNvSpPr txBox="1"/>
          <p:nvPr>
            <p:ph type="title"/>
          </p:nvPr>
        </p:nvSpPr>
        <p:spPr>
          <a:xfrm>
            <a:off x="307732" y="16976"/>
            <a:ext cx="7526213" cy="57211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2F2F2"/>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p:nvPr>
            <p:ph type="pic" idx="2"/>
          </p:nvPr>
        </p:nvSpPr>
        <p:spPr>
          <a:xfrm>
            <a:off x="3887390" y="987426"/>
            <a:ext cx="4948877" cy="5307866"/>
          </a:xfrm>
          <a:prstGeom prst="rect">
            <a:avLst/>
          </a:prstGeom>
          <a:noFill/>
          <a:ln>
            <a:noFill/>
          </a:ln>
        </p:spPr>
      </p:sp>
      <p:sp>
        <p:nvSpPr>
          <p:cNvPr id="68" name="Google Shape;68;p17"/>
          <p:cNvSpPr txBox="1"/>
          <p:nvPr>
            <p:ph type="body" idx="1"/>
          </p:nvPr>
        </p:nvSpPr>
        <p:spPr>
          <a:xfrm>
            <a:off x="307732" y="987425"/>
            <a:ext cx="3271287" cy="530786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9" name="Google Shape;69;p17"/>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72" name="Shape 72"/>
        <p:cNvGrpSpPr/>
        <p:nvPr/>
      </p:nvGrpSpPr>
      <p:grpSpPr>
        <a:xfrm>
          <a:off x="0" y="0"/>
          <a:ext cx="0" cy="0"/>
          <a:chOff x="0" y="0"/>
          <a:chExt cx="0" cy="0"/>
        </a:xfrm>
      </p:grpSpPr>
      <p:sp>
        <p:nvSpPr>
          <p:cNvPr id="73" name="Google Shape;73;p18"/>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type="body" idx="1"/>
          </p:nvPr>
        </p:nvSpPr>
        <p:spPr>
          <a:xfrm rot="5400000">
            <a:off x="1833197" y="-646235"/>
            <a:ext cx="5512777" cy="8563706"/>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5" name="Google Shape;75;p18"/>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78" name="Shape 78"/>
        <p:cNvGrpSpPr/>
        <p:nvPr/>
      </p:nvGrpSpPr>
      <p:grpSpPr>
        <a:xfrm>
          <a:off x="0" y="0"/>
          <a:ext cx="0" cy="0"/>
          <a:chOff x="0" y="0"/>
          <a:chExt cx="0" cy="0"/>
        </a:xfrm>
      </p:grpSpPr>
      <p:sp>
        <p:nvSpPr>
          <p:cNvPr id="79" name="Google Shape;79;p19"/>
          <p:cNvSpPr txBox="1"/>
          <p:nvPr>
            <p:ph type="title"/>
          </p:nvPr>
        </p:nvSpPr>
        <p:spPr>
          <a:xfrm rot="5400000">
            <a:off x="4893835" y="2555448"/>
            <a:ext cx="5271356"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9"/>
          <p:cNvSpPr txBox="1"/>
          <p:nvPr>
            <p:ph type="body" idx="1"/>
          </p:nvPr>
        </p:nvSpPr>
        <p:spPr>
          <a:xfrm rot="5400000">
            <a:off x="572418" y="640922"/>
            <a:ext cx="5271355" cy="5800725"/>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81" name="Google Shape;81;p19"/>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9"/>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9"/>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9" name="Shape 19"/>
        <p:cNvGrpSpPr/>
        <p:nvPr/>
      </p:nvGrpSpPr>
      <p:grpSpPr>
        <a:xfrm>
          <a:off x="0" y="0"/>
          <a:ext cx="0" cy="0"/>
          <a:chOff x="0" y="0"/>
          <a:chExt cx="0" cy="0"/>
        </a:xfrm>
      </p:grpSpPr>
      <p:sp>
        <p:nvSpPr>
          <p:cNvPr id="20" name="Google Shape;20;p9"/>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600"/>
              <a:buFont typeface="Calibri" panose="020F0502020204030204"/>
              <a:buNone/>
              <a:defRPr sz="36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9"/>
          <p:cNvSpPr txBox="1"/>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2" name="Google Shape;22;p9"/>
          <p:cNvSpPr txBox="1"/>
          <p:nvPr>
            <p:ph type="dt" idx="10"/>
          </p:nvPr>
        </p:nvSpPr>
        <p:spPr>
          <a:xfrm>
            <a:off x="7163533" y="6559062"/>
            <a:ext cx="995729" cy="29893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9"/>
          <p:cNvSpPr txBox="1"/>
          <p:nvPr>
            <p:ph type="ftr" idx="11"/>
          </p:nvPr>
        </p:nvSpPr>
        <p:spPr>
          <a:xfrm>
            <a:off x="290147" y="6559062"/>
            <a:ext cx="6873386" cy="29893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9"/>
          <p:cNvSpPr txBox="1"/>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marL="0" lvl="1"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2pPr>
            <a:lvl3pPr marL="0" lvl="2"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3pPr>
            <a:lvl4pPr marL="0" lvl="3"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4pPr>
            <a:lvl5pPr marL="0" lvl="4"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5pPr>
            <a:lvl6pPr marL="0" lvl="5"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6pPr>
            <a:lvl7pPr marL="0" lvl="6"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7pPr>
            <a:lvl8pPr marL="0" lvl="7"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8pPr>
            <a:lvl9pPr marL="0" lvl="8"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stretch>
            <a:fillRect/>
          </a:stretch>
        </a:blipFill>
        <a:effectLst/>
      </p:bgPr>
    </p:bg>
    <p:spTree>
      <p:nvGrpSpPr>
        <p:cNvPr id="25" name="Shape 25"/>
        <p:cNvGrpSpPr/>
        <p:nvPr/>
      </p:nvGrpSpPr>
      <p:grpSpPr>
        <a:xfrm>
          <a:off x="0" y="0"/>
          <a:ext cx="0" cy="0"/>
          <a:chOff x="0" y="0"/>
          <a:chExt cx="0" cy="0"/>
        </a:xfrm>
      </p:grpSpPr>
      <p:sp>
        <p:nvSpPr>
          <p:cNvPr id="26" name="Google Shape;26;p10"/>
          <p:cNvSpPr txBox="1"/>
          <p:nvPr>
            <p:ph type="title"/>
          </p:nvPr>
        </p:nvSpPr>
        <p:spPr>
          <a:xfrm>
            <a:off x="307732" y="395654"/>
            <a:ext cx="844940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7" name="Shape 27"/>
        <p:cNvGrpSpPr/>
        <p:nvPr/>
      </p:nvGrpSpPr>
      <p:grpSpPr>
        <a:xfrm>
          <a:off x="0" y="0"/>
          <a:ext cx="0" cy="0"/>
          <a:chOff x="0" y="0"/>
          <a:chExt cx="0" cy="0"/>
        </a:xfrm>
      </p:grpSpPr>
      <p:sp>
        <p:nvSpPr>
          <p:cNvPr id="28" name="Google Shape;28;p11"/>
          <p:cNvSpPr txBox="1"/>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1"/>
          <p:cNvSpPr txBox="1"/>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2400"/>
              <a:buNone/>
              <a:defRPr sz="2400">
                <a:solidFill>
                  <a:schemeClr val="dk1"/>
                </a:solidFill>
              </a:defRPr>
            </a:lvl1pPr>
            <a:lvl2pPr marL="914400" lvl="1" indent="-228600" algn="just">
              <a:lnSpc>
                <a:spcPct val="120000"/>
              </a:lnSpc>
              <a:spcBef>
                <a:spcPts val="600"/>
              </a:spcBef>
              <a:spcAft>
                <a:spcPts val="0"/>
              </a:spcAft>
              <a:buClr>
                <a:srgbClr val="888888"/>
              </a:buClr>
              <a:buSzPts val="2000"/>
              <a:buNone/>
              <a:defRPr sz="2000">
                <a:solidFill>
                  <a:srgbClr val="888888"/>
                </a:solidFill>
              </a:defRPr>
            </a:lvl2pPr>
            <a:lvl3pPr marL="1371600" lvl="2" indent="-228600" algn="just">
              <a:lnSpc>
                <a:spcPct val="120000"/>
              </a:lnSpc>
              <a:spcBef>
                <a:spcPts val="600"/>
              </a:spcBef>
              <a:spcAft>
                <a:spcPts val="0"/>
              </a:spcAft>
              <a:buClr>
                <a:srgbClr val="888888"/>
              </a:buClr>
              <a:buSzPts val="1800"/>
              <a:buNone/>
              <a:defRPr sz="1800">
                <a:solidFill>
                  <a:srgbClr val="888888"/>
                </a:solidFill>
              </a:defRPr>
            </a:lvl3pPr>
            <a:lvl4pPr marL="1828800" lvl="3" indent="-228600" algn="just">
              <a:lnSpc>
                <a:spcPct val="120000"/>
              </a:lnSpc>
              <a:spcBef>
                <a:spcPts val="600"/>
              </a:spcBef>
              <a:spcAft>
                <a:spcPts val="0"/>
              </a:spcAft>
              <a:buClr>
                <a:srgbClr val="888888"/>
              </a:buClr>
              <a:buSzPts val="1600"/>
              <a:buNone/>
              <a:defRPr sz="1600">
                <a:solidFill>
                  <a:srgbClr val="888888"/>
                </a:solidFill>
              </a:defRPr>
            </a:lvl4pPr>
            <a:lvl5pPr marL="2286000" lvl="4" indent="-228600" algn="just">
              <a:lnSpc>
                <a:spcPct val="120000"/>
              </a:lnSpc>
              <a:spcBef>
                <a:spcPts val="600"/>
              </a:spcBef>
              <a:spcAft>
                <a:spcPts val="0"/>
              </a:spcAft>
              <a:buClr>
                <a:srgbClr val="888888"/>
              </a:buClr>
              <a:buSzPts val="1600"/>
              <a:buNone/>
              <a:defRPr sz="1600">
                <a:solidFill>
                  <a:srgbClr val="888888"/>
                </a:solidFill>
              </a:defRPr>
            </a:lvl5pPr>
            <a:lvl6pPr marL="2743200" lvl="5" indent="-228600" algn="l">
              <a:lnSpc>
                <a:spcPct val="90000"/>
              </a:lnSpc>
              <a:spcBef>
                <a:spcPts val="6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1"/>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1"/>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1"/>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33" name="Shape 33"/>
        <p:cNvGrpSpPr/>
        <p:nvPr/>
      </p:nvGrpSpPr>
      <p:grpSpPr>
        <a:xfrm>
          <a:off x="0" y="0"/>
          <a:ext cx="0" cy="0"/>
          <a:chOff x="0" y="0"/>
          <a:chExt cx="0" cy="0"/>
        </a:xfrm>
      </p:grpSpPr>
      <p:sp>
        <p:nvSpPr>
          <p:cNvPr id="34" name="Google Shape;34;p12"/>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2"/>
          <p:cNvSpPr txBox="1"/>
          <p:nvPr>
            <p:ph type="body" idx="1"/>
          </p:nvPr>
        </p:nvSpPr>
        <p:spPr>
          <a:xfrm>
            <a:off x="6286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6" name="Google Shape;36;p12"/>
          <p:cNvSpPr txBox="1"/>
          <p:nvPr>
            <p:ph type="body" idx="2"/>
          </p:nvPr>
        </p:nvSpPr>
        <p:spPr>
          <a:xfrm>
            <a:off x="46291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7" name="Google Shape;37;p12"/>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2"/>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40" name="Shape 40"/>
        <p:cNvGrpSpPr/>
        <p:nvPr/>
      </p:nvGrpSpPr>
      <p:grpSpPr>
        <a:xfrm>
          <a:off x="0" y="0"/>
          <a:ext cx="0" cy="0"/>
          <a:chOff x="0" y="0"/>
          <a:chExt cx="0" cy="0"/>
        </a:xfrm>
      </p:grpSpPr>
      <p:sp>
        <p:nvSpPr>
          <p:cNvPr id="41" name="Google Shape;41;p13"/>
          <p:cNvSpPr txBox="1"/>
          <p:nvPr>
            <p:ph type="title"/>
          </p:nvPr>
        </p:nvSpPr>
        <p:spPr>
          <a:xfrm>
            <a:off x="629841" y="866777"/>
            <a:ext cx="7886700" cy="82391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3"/>
          <p:cNvSpPr txBox="1"/>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3" name="Google Shape;43;p13"/>
          <p:cNvSpPr txBox="1"/>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4" name="Google Shape;44;p13"/>
          <p:cNvSpPr txBox="1"/>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5" name="Google Shape;45;p13"/>
          <p:cNvSpPr txBox="1"/>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6" name="Google Shape;46;p13"/>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3"/>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9" name="Shape 49"/>
        <p:cNvGrpSpPr/>
        <p:nvPr/>
      </p:nvGrpSpPr>
      <p:grpSpPr>
        <a:xfrm>
          <a:off x="0" y="0"/>
          <a:ext cx="0" cy="0"/>
          <a:chOff x="0" y="0"/>
          <a:chExt cx="0" cy="0"/>
        </a:xfrm>
      </p:grpSpPr>
      <p:sp>
        <p:nvSpPr>
          <p:cNvPr id="50" name="Google Shape;50;p14"/>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4"/>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4" name="Shape 54"/>
        <p:cNvGrpSpPr/>
        <p:nvPr/>
      </p:nvGrpSpPr>
      <p:grpSpPr>
        <a:xfrm>
          <a:off x="0" y="0"/>
          <a:ext cx="0" cy="0"/>
          <a:chOff x="0" y="0"/>
          <a:chExt cx="0" cy="0"/>
        </a:xfrm>
      </p:grpSpPr>
      <p:sp>
        <p:nvSpPr>
          <p:cNvPr id="55" name="Google Shape;55;p15"/>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5"/>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5"/>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58" name="Shape 58"/>
        <p:cNvGrpSpPr/>
        <p:nvPr/>
      </p:nvGrpSpPr>
      <p:grpSpPr>
        <a:xfrm>
          <a:off x="0" y="0"/>
          <a:ext cx="0" cy="0"/>
          <a:chOff x="0" y="0"/>
          <a:chExt cx="0" cy="0"/>
        </a:xfrm>
      </p:grpSpPr>
      <p:sp>
        <p:nvSpPr>
          <p:cNvPr id="59" name="Google Shape;59;p16"/>
          <p:cNvSpPr txBox="1"/>
          <p:nvPr>
            <p:ph type="title"/>
          </p:nvPr>
        </p:nvSpPr>
        <p:spPr>
          <a:xfrm>
            <a:off x="629841" y="987426"/>
            <a:ext cx="2949178" cy="106997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6"/>
          <p:cNvSpPr txBox="1"/>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just">
              <a:lnSpc>
                <a:spcPct val="120000"/>
              </a:lnSpc>
              <a:spcBef>
                <a:spcPts val="0"/>
              </a:spcBef>
              <a:spcAft>
                <a:spcPts val="0"/>
              </a:spcAft>
              <a:buClr>
                <a:schemeClr val="dk1"/>
              </a:buClr>
              <a:buSzPts val="3200"/>
              <a:buChar char="•"/>
              <a:defRPr sz="3200"/>
            </a:lvl1pPr>
            <a:lvl2pPr marL="914400" lvl="1" indent="-406400" algn="just">
              <a:lnSpc>
                <a:spcPct val="120000"/>
              </a:lnSpc>
              <a:spcBef>
                <a:spcPts val="600"/>
              </a:spcBef>
              <a:spcAft>
                <a:spcPts val="0"/>
              </a:spcAft>
              <a:buClr>
                <a:schemeClr val="dk1"/>
              </a:buClr>
              <a:buSzPts val="2800"/>
              <a:buChar char="•"/>
              <a:defRPr sz="2800"/>
            </a:lvl2pPr>
            <a:lvl3pPr marL="1371600" lvl="2" indent="-381000" algn="just">
              <a:lnSpc>
                <a:spcPct val="120000"/>
              </a:lnSpc>
              <a:spcBef>
                <a:spcPts val="600"/>
              </a:spcBef>
              <a:spcAft>
                <a:spcPts val="0"/>
              </a:spcAft>
              <a:buClr>
                <a:schemeClr val="dk1"/>
              </a:buClr>
              <a:buSzPts val="2400"/>
              <a:buChar char="•"/>
              <a:defRPr sz="2400"/>
            </a:lvl3pPr>
            <a:lvl4pPr marL="1828800" lvl="3" indent="-355600" algn="just">
              <a:lnSpc>
                <a:spcPct val="120000"/>
              </a:lnSpc>
              <a:spcBef>
                <a:spcPts val="600"/>
              </a:spcBef>
              <a:spcAft>
                <a:spcPts val="0"/>
              </a:spcAft>
              <a:buClr>
                <a:schemeClr val="dk1"/>
              </a:buClr>
              <a:buSzPts val="2000"/>
              <a:buChar char="•"/>
              <a:defRPr sz="2000"/>
            </a:lvl4pPr>
            <a:lvl5pPr marL="2286000" lvl="4" indent="-355600" algn="just">
              <a:lnSpc>
                <a:spcPct val="120000"/>
              </a:lnSpc>
              <a:spcBef>
                <a:spcPts val="600"/>
              </a:spcBef>
              <a:spcAft>
                <a:spcPts val="0"/>
              </a:spcAft>
              <a:buClr>
                <a:schemeClr val="dk1"/>
              </a:buClr>
              <a:buSzPts val="2000"/>
              <a:buChar char="•"/>
              <a:defRPr sz="2000"/>
            </a:lvl5pPr>
            <a:lvl6pPr marL="2743200" lvl="5" indent="-355600" algn="l">
              <a:lnSpc>
                <a:spcPct val="90000"/>
              </a:lnSpc>
              <a:spcBef>
                <a:spcPts val="6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61" name="Google Shape;61;p16"/>
          <p:cNvSpPr txBox="1"/>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2" name="Google Shape;62;p16"/>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6"/>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6"/>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9" name="Shape 9"/>
        <p:cNvGrpSpPr/>
        <p:nvPr/>
      </p:nvGrpSpPr>
      <p:grpSpPr>
        <a:xfrm>
          <a:off x="0" y="0"/>
          <a:ext cx="0" cy="0"/>
          <a:chOff x="0" y="0"/>
          <a:chExt cx="0" cy="0"/>
        </a:xfrm>
      </p:grpSpPr>
      <p:sp>
        <p:nvSpPr>
          <p:cNvPr id="10" name="Google Shape;10;p7"/>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2F2F2"/>
              </a:buClr>
              <a:buSzPts val="3200"/>
              <a:buFont typeface="Calibri" panose="020F0502020204030204"/>
              <a:buNone/>
              <a:defRPr sz="3200" b="1" i="0" u="none" strike="noStrike" cap="none">
                <a:solidFill>
                  <a:srgbClr val="F2F2F2"/>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7"/>
          <p:cNvSpPr txBox="1"/>
          <p:nvPr>
            <p:ph type="body" idx="1"/>
          </p:nvPr>
        </p:nvSpPr>
        <p:spPr>
          <a:xfrm>
            <a:off x="307732" y="879230"/>
            <a:ext cx="8563706" cy="5512777"/>
          </a:xfrm>
          <a:prstGeom prst="rect">
            <a:avLst/>
          </a:prstGeom>
          <a:noFill/>
          <a:ln>
            <a:noFill/>
          </a:ln>
        </p:spPr>
        <p:txBody>
          <a:bodyPr spcFirstLastPara="1" wrap="square" lIns="91425" tIns="45700" rIns="91425" bIns="45700" anchor="t" anchorCtr="0">
            <a:normAutofit/>
          </a:bodyPr>
          <a:lstStyle>
            <a:lvl1pPr marL="457200" marR="0" lvl="0" indent="-406400" algn="just" rtl="0">
              <a:lnSpc>
                <a:spcPct val="120000"/>
              </a:lnSpc>
              <a:spcBef>
                <a:spcPts val="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81000" algn="just" rtl="0">
              <a:lnSpc>
                <a:spcPct val="120000"/>
              </a:lnSpc>
              <a:spcBef>
                <a:spcPts val="6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just" rtl="0">
              <a:lnSpc>
                <a:spcPct val="120000"/>
              </a:lnSpc>
              <a:spcBef>
                <a:spcPts val="6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7"/>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F2F2F2"/>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7"/>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1F3864"/>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7"/>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0.xml"/><Relationship Id="rId2" Type="http://schemas.openxmlformats.org/officeDocument/2006/relationships/tags" Target="../tags/tag3.xml"/><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0.xml"/><Relationship Id="rId1" Type="http://schemas.openxmlformats.org/officeDocument/2006/relationships/tags" Target="../tags/tag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0.xml"/><Relationship Id="rId1" Type="http://schemas.openxmlformats.org/officeDocument/2006/relationships/tags" Target="../tags/tag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0.xml"/><Relationship Id="rId1" Type="http://schemas.openxmlformats.org/officeDocument/2006/relationships/tags" Target="../tags/tag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8.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hyperlink" Target="mailto:bichngoc18092k4@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9.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8.png"/><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87" name="Shape 87"/>
        <p:cNvGrpSpPr/>
        <p:nvPr/>
      </p:nvGrpSpPr>
      <p:grpSpPr>
        <a:xfrm>
          <a:off x="0" y="0"/>
          <a:ext cx="0" cy="0"/>
          <a:chOff x="0" y="0"/>
          <a:chExt cx="0" cy="0"/>
        </a:xfrm>
      </p:grpSpPr>
      <p:sp>
        <p:nvSpPr>
          <p:cNvPr id="88" name="Google Shape;88;p1"/>
          <p:cNvSpPr txBox="1"/>
          <p:nvPr>
            <p:ph type="ctrTitle"/>
          </p:nvPr>
        </p:nvSpPr>
        <p:spPr>
          <a:xfrm>
            <a:off x="35560" y="3613150"/>
            <a:ext cx="7244715" cy="126301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EE599"/>
              </a:buClr>
              <a:buSzPts val="3600"/>
              <a:buFont typeface="Calibri" panose="020F0502020204030204"/>
              <a:buNone/>
            </a:pPr>
            <a:r>
              <a:rPr lang="vi-VN" altLang="en-US" sz="3600">
                <a:solidFill>
                  <a:schemeClr val="tx1">
                    <a:lumMod val="95000"/>
                    <a:lumOff val="5000"/>
                  </a:schemeClr>
                </a:solidFill>
              </a:rPr>
              <a:t>Kiểm thử website Hạt giống thế giới</a:t>
            </a:r>
            <a:br>
              <a:rPr lang="vi-VN" altLang="en-US" sz="3600">
                <a:solidFill>
                  <a:schemeClr val="tx1">
                    <a:lumMod val="95000"/>
                    <a:lumOff val="5000"/>
                  </a:schemeClr>
                </a:solidFill>
              </a:rPr>
            </a:br>
            <a:r>
              <a:rPr lang="vi-VN" altLang="en-US" sz="3200">
                <a:solidFill>
                  <a:schemeClr val="tx1">
                    <a:lumMod val="95000"/>
                    <a:lumOff val="5000"/>
                  </a:schemeClr>
                </a:solidFill>
              </a:rPr>
              <a:t>Đồ án 2</a:t>
            </a:r>
            <a:endParaRPr lang="vi-VN" altLang="en-US" sz="3200">
              <a:solidFill>
                <a:schemeClr val="tx1">
                  <a:lumMod val="95000"/>
                  <a:lumOff val="5000"/>
                </a:schemeClr>
              </a:solidFill>
            </a:endParaRPr>
          </a:p>
        </p:txBody>
      </p:sp>
      <p:sp>
        <p:nvSpPr>
          <p:cNvPr id="89" name="Google Shape;89;p1"/>
          <p:cNvSpPr txBox="1"/>
          <p:nvPr>
            <p:ph type="subTitle" idx="1"/>
          </p:nvPr>
        </p:nvSpPr>
        <p:spPr>
          <a:xfrm>
            <a:off x="369570" y="4822825"/>
            <a:ext cx="4848860" cy="813435"/>
          </a:xfrm>
          <a:prstGeom prst="rect">
            <a:avLst/>
          </a:prstGeom>
          <a:noFill/>
          <a:ln>
            <a:noFill/>
          </a:ln>
        </p:spPr>
        <p:txBody>
          <a:bodyPr spcFirstLastPara="1" wrap="square" lIns="91425" tIns="45700" rIns="91425" bIns="45700" anchor="t" anchorCtr="0">
            <a:normAutofit lnSpcReduction="20000"/>
          </a:bodyPr>
          <a:lstStyle/>
          <a:p>
            <a:pPr marL="0" lvl="0" indent="0" algn="ctr" rtl="0">
              <a:lnSpc>
                <a:spcPct val="120000"/>
              </a:lnSpc>
              <a:spcBef>
                <a:spcPts val="0"/>
              </a:spcBef>
              <a:spcAft>
                <a:spcPts val="0"/>
              </a:spcAft>
              <a:buClr>
                <a:srgbClr val="F2F2F2"/>
              </a:buClr>
              <a:buSzPts val="2000"/>
              <a:buNone/>
            </a:pPr>
            <a:r>
              <a:rPr lang="en-US" sz="2000"/>
              <a:t>Giảng viên</a:t>
            </a:r>
            <a:r>
              <a:rPr lang="vi-VN" altLang="en-US" sz="2000"/>
              <a:t> hướng dẫn: TS.Đào Anh Hiển</a:t>
            </a:r>
            <a:endParaRPr sz="2000"/>
          </a:p>
          <a:p>
            <a:pPr marL="0" lvl="0" indent="0" algn="ctr" rtl="0">
              <a:lnSpc>
                <a:spcPct val="120000"/>
              </a:lnSpc>
              <a:spcBef>
                <a:spcPts val="600"/>
              </a:spcBef>
              <a:spcAft>
                <a:spcPts val="0"/>
              </a:spcAft>
              <a:buClr>
                <a:srgbClr val="F2F2F2"/>
              </a:buClr>
              <a:buSzPts val="2000"/>
              <a:buNone/>
            </a:pPr>
            <a:r>
              <a:rPr lang="en-US" sz="2000"/>
              <a:t>SV thực hiện: </a:t>
            </a:r>
            <a:r>
              <a:rPr lang="vi-VN" altLang="en-US" sz="2000"/>
              <a:t>Nguyễn Thị Bích Ngọc</a:t>
            </a:r>
            <a:r>
              <a:rPr lang="en-US" sz="2000"/>
              <a:t> </a:t>
            </a:r>
            <a:endParaRPr lang="en-US" sz="2000"/>
          </a:p>
        </p:txBody>
      </p:sp>
      <p:sp>
        <p:nvSpPr>
          <p:cNvPr id="90" name="Google Shape;90;p1"/>
          <p:cNvSpPr txBox="1"/>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Clr>
                <a:srgbClr val="2F5496"/>
              </a:buClr>
              <a:buSzPts val="2000"/>
              <a:buNone/>
            </a:pPr>
            <a:r>
              <a:rPr lang="en-US" b="1">
                <a:solidFill>
                  <a:srgbClr val="2F5496"/>
                </a:solidFill>
                <a:latin typeface="Arial" panose="020B0604020202020204"/>
                <a:ea typeface="Arial" panose="020B0604020202020204"/>
                <a:cs typeface="Arial" panose="020B0604020202020204"/>
                <a:sym typeface="Arial" panose="020B0604020202020204"/>
              </a:rPr>
              <a:t>KHOA CNTT</a:t>
            </a:r>
            <a:endParaRPr lang="en-US" b="1">
              <a:solidFill>
                <a:srgbClr val="2F5496"/>
              </a:solidFill>
              <a:latin typeface="Arial" panose="020B0604020202020204"/>
              <a:ea typeface="Arial" panose="020B0604020202020204"/>
              <a:cs typeface="Arial" panose="020B0604020202020204"/>
              <a:sym typeface="Arial" panose="020B0604020202020204"/>
            </a:endParaRPr>
          </a:p>
          <a:p>
            <a:pPr marL="0" lvl="0" indent="0" algn="ctr" rtl="0">
              <a:lnSpc>
                <a:spcPct val="120000"/>
              </a:lnSpc>
              <a:spcBef>
                <a:spcPts val="600"/>
              </a:spcBef>
              <a:spcAft>
                <a:spcPts val="0"/>
              </a:spcAft>
              <a:buClr>
                <a:srgbClr val="2F5496"/>
              </a:buClr>
              <a:buSzPts val="2000"/>
              <a:buNone/>
            </a:pPr>
            <a:r>
              <a:rPr lang="en-US" b="1">
                <a:solidFill>
                  <a:srgbClr val="2F5496"/>
                </a:solidFill>
                <a:latin typeface="Arial" panose="020B0604020202020204"/>
                <a:ea typeface="Arial" panose="020B0604020202020204"/>
                <a:cs typeface="Arial" panose="020B0604020202020204"/>
                <a:sym typeface="Arial" panose="020B0604020202020204"/>
              </a:rPr>
              <a:t>TRƯỜNG ĐẠI HỌC SPKT HƯNG YÊN</a:t>
            </a:r>
            <a:endParaRPr lang="en-US" b="1">
              <a:solidFill>
                <a:srgbClr val="2F5496"/>
              </a:solidFill>
              <a:latin typeface="Arial" panose="020B0604020202020204"/>
              <a:ea typeface="Arial" panose="020B0604020202020204"/>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và lập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307975" y="589280"/>
            <a:ext cx="3271520" cy="570611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1. Yêu cầu chức năng:</a:t>
            </a:r>
            <a:endParaRPr lang="vi-VN" altLang="en-US" sz="2000" b="1"/>
          </a:p>
          <a:p>
            <a:pPr marL="0" lvl="0" indent="0" algn="just" rtl="0">
              <a:lnSpc>
                <a:spcPct val="120000"/>
              </a:lnSpc>
              <a:spcBef>
                <a:spcPts val="0"/>
              </a:spcBef>
              <a:spcAft>
                <a:spcPts val="0"/>
              </a:spcAft>
              <a:buClr>
                <a:schemeClr val="dk1"/>
              </a:buClr>
              <a:buSzPts val="2400"/>
              <a:buNone/>
            </a:pPr>
            <a:endParaRPr lang="vi-VN" altLang="en-US" sz="2000" b="1"/>
          </a:p>
        </p:txBody>
      </p:sp>
      <p:graphicFrame>
        <p:nvGraphicFramePr>
          <p:cNvPr id="4" name="Picture Placeholder 3"/>
          <p:cNvGraphicFramePr/>
          <p:nvPr>
            <p:ph type="pic" idx="2"/>
            <p:custDataLst>
              <p:tags r:id="rId1"/>
            </p:custDataLst>
          </p:nvPr>
        </p:nvGraphicFramePr>
        <p:xfrm>
          <a:off x="681355" y="969010"/>
          <a:ext cx="7884795" cy="2880995"/>
        </p:xfrm>
        <a:graphic>
          <a:graphicData uri="http://schemas.openxmlformats.org/drawingml/2006/table">
            <a:tbl>
              <a:tblPr/>
              <a:tblGrid>
                <a:gridCol w="2396490"/>
                <a:gridCol w="5488305"/>
              </a:tblGrid>
              <a:tr h="860425">
                <a:tc>
                  <a:txBody>
                    <a:bodyPr/>
                    <a:p>
                      <a:pPr marL="0" indent="0">
                        <a:lnSpc>
                          <a:spcPct val="150000"/>
                        </a:lnSpc>
                        <a:spcBef>
                          <a:spcPct val="0"/>
                        </a:spcBef>
                        <a:spcAft>
                          <a:spcPct val="0"/>
                        </a:spcAft>
                      </a:pPr>
                      <a:r>
                        <a:rPr lang="en-US" altLang="zh-CN" sz="1300">
                          <a:latin typeface="Times New Roman" panose="02020603050405020304"/>
                          <a:ea typeface="Times New Roman" panose="02020603050405020304"/>
                        </a:rPr>
                        <a:t>Chức năng tìm kiếm</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300">
                          <a:latin typeface="Times New Roman" panose="02020603050405020304"/>
                          <a:ea typeface="SimSun" panose="02010600030101010101" pitchFamily="2" charset="-122"/>
                        </a:rPr>
                        <a:t>-</a:t>
                      </a:r>
                      <a:r>
                        <a:rPr lang="en-US" altLang="zh-CN" sz="1300">
                          <a:latin typeface="Times New Roman" panose="02020603050405020304"/>
                          <a:ea typeface="SimSun" panose="02010600030101010101" pitchFamily="2" charset="-122"/>
                        </a:rPr>
                        <a:t> </a:t>
                      </a:r>
                      <a:r>
                        <a:rPr lang="en-US" altLang="zh-CN" sz="1300">
                          <a:latin typeface="Times New Roman" panose="02020603050405020304"/>
                          <a:ea typeface="Times New Roman" panose="02020603050405020304"/>
                        </a:rPr>
                        <a:t>Tìm kiếm sản phẩm bằng từ khóa.</a:t>
                      </a:r>
                      <a:r>
                        <a:rPr lang="en-US" altLang="zh-CN" sz="1300">
                          <a:latin typeface="Times New Roman" panose="02020603050405020304"/>
                          <a:ea typeface="Times New Roman" panose="02020603050405020304"/>
                        </a:rPr>
                        <a:t>     </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Hiển thị gợi ý sản phẩm liên quan trong khi người dùng gõ từ khóa.</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2020570">
                <a:tc>
                  <a:txBody>
                    <a:bodyPr/>
                    <a:p>
                      <a:pPr marL="0" indent="0">
                        <a:lnSpc>
                          <a:spcPct val="150000"/>
                        </a:lnSpc>
                        <a:spcBef>
                          <a:spcPct val="0"/>
                        </a:spcBef>
                        <a:spcAft>
                          <a:spcPct val="0"/>
                        </a:spcAft>
                      </a:pPr>
                      <a:r>
                        <a:rPr lang="en-US" altLang="zh-CN" sz="1300">
                          <a:latin typeface="Times New Roman" panose="02020603050405020304"/>
                          <a:ea typeface="Times New Roman" panose="02020603050405020304"/>
                        </a:rPr>
                        <a:t>Giỏ hàng</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Thêm sản phẩm vào giỏ hàng.</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Hiển thị danh sách sản phẩm trong giỏ hàng với thông tin:</a:t>
                      </a:r>
                      <a:r>
                        <a:rPr lang="en-US" altLang="zh-CN" sz="1300">
                          <a:latin typeface="Times New Roman" panose="02020603050405020304"/>
                          <a:ea typeface="Times New Roman" panose="02020603050405020304"/>
                        </a:rPr>
                        <a:t>hình ảnh,</a:t>
                      </a: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tên</a:t>
                      </a: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sản phẩm</a:t>
                      </a:r>
                      <a:r>
                        <a:rPr lang="en-US" altLang="zh-CN" sz="1300">
                          <a:latin typeface="Times New Roman" panose="02020603050405020304"/>
                          <a:ea typeface="Times New Roman" panose="02020603050405020304"/>
                        </a:rPr>
                        <a:t>, số lượng, </a:t>
                      </a:r>
                      <a:r>
                        <a:rPr lang="en-US" altLang="zh-CN" sz="1300">
                          <a:latin typeface="Times New Roman" panose="02020603050405020304"/>
                          <a:ea typeface="Times New Roman" panose="02020603050405020304"/>
                        </a:rPr>
                        <a:t>thành tiền</a:t>
                      </a:r>
                      <a:r>
                        <a:rPr lang="en-US" altLang="zh-CN" sz="1300">
                          <a:latin typeface="Times New Roman" panose="02020603050405020304"/>
                          <a:ea typeface="Times New Roman" panose="02020603050405020304"/>
                        </a:rPr>
                        <a:t>.</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Cho phép người dùng thay đổi số lượng hoặc xóa sản phẩm khỏi giỏ hàng.</a:t>
                      </a:r>
                      <a:r>
                        <a:rPr lang="en-US" altLang="zh-CN" sz="1300">
                          <a:latin typeface="Times New Roman" panose="02020603050405020304"/>
                          <a:ea typeface="Times New Roman" panose="02020603050405020304"/>
                        </a:rPr>
                        <a:t> </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a:t>
                      </a:r>
                      <a:r>
                        <a:rPr lang="en-US" altLang="zh-CN" sz="1300">
                          <a:latin typeface="Times New Roman" panose="02020603050405020304"/>
                          <a:ea typeface="Times New Roman" panose="02020603050405020304"/>
                        </a:rPr>
                        <a:t>Tính tổng giá trị đơn hàng.</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graphicFrame>
        <p:nvGraphicFramePr>
          <p:cNvPr id="5" name="Table 4"/>
          <p:cNvGraphicFramePr/>
          <p:nvPr>
            <p:custDataLst>
              <p:tags r:id="rId2"/>
            </p:custDataLst>
          </p:nvPr>
        </p:nvGraphicFramePr>
        <p:xfrm>
          <a:off x="713740" y="3896995"/>
          <a:ext cx="7852410" cy="2398395"/>
        </p:xfrm>
        <a:graphic>
          <a:graphicData uri="http://schemas.openxmlformats.org/drawingml/2006/table">
            <a:tbl>
              <a:tblPr/>
              <a:tblGrid>
                <a:gridCol w="2386330"/>
                <a:gridCol w="5466080"/>
              </a:tblGrid>
              <a:tr h="1252855">
                <a:tc>
                  <a:txBody>
                    <a:bodyPr/>
                    <a:p>
                      <a:pPr marL="0" indent="0">
                        <a:lnSpc>
                          <a:spcPct val="150000"/>
                        </a:lnSpc>
                        <a:spcBef>
                          <a:spcPct val="0"/>
                        </a:spcBef>
                        <a:spcAft>
                          <a:spcPct val="0"/>
                        </a:spcAft>
                      </a:pPr>
                      <a:r>
                        <a:rPr lang="en-US" altLang="zh-CN" sz="1300">
                          <a:latin typeface="Times New Roman" panose="02020603050405020304"/>
                          <a:ea typeface="Times New Roman" panose="02020603050405020304"/>
                        </a:rPr>
                        <a:t>Quản lý đơn hàng</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300">
                          <a:latin typeface="Times New Roman" panose="02020603050405020304"/>
                          <a:ea typeface="SimSun" panose="02010600030101010101" pitchFamily="2" charset="-122"/>
                        </a:rPr>
                        <a:t>- </a:t>
                      </a:r>
                      <a:r>
                        <a:rPr lang="en-US" altLang="zh-CN" sz="1300">
                          <a:latin typeface="Times New Roman" panose="02020603050405020304"/>
                          <a:ea typeface="SimSun" panose="02010600030101010101" pitchFamily="2" charset="-122"/>
                        </a:rPr>
                        <a:t> </a:t>
                      </a:r>
                      <a:r>
                        <a:rPr lang="en-US" altLang="zh-CN" sz="1300">
                          <a:latin typeface="Times New Roman" panose="02020603050405020304"/>
                          <a:ea typeface="Times New Roman" panose="02020603050405020304"/>
                        </a:rPr>
                        <a:t>Người dùng xem danh sách đơn hàng đã đặt.</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Hiển thị trạng thái đơn hàng: đang xử lý, đang giao, đã giao.</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a:t>
                      </a:r>
                      <a:r>
                        <a:rPr lang="en-US" altLang="zh-CN" sz="1300">
                          <a:latin typeface="Times New Roman" panose="02020603050405020304"/>
                          <a:ea typeface="Times New Roman" panose="02020603050405020304"/>
                        </a:rPr>
                        <a:t>Cung cấp chức năng hủy đơn hàng nếu đơn chưa được xử lý.</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145540">
                <a:tc>
                  <a:txBody>
                    <a:bodyPr/>
                    <a:p>
                      <a:pPr marL="0" indent="0">
                        <a:lnSpc>
                          <a:spcPct val="150000"/>
                        </a:lnSpc>
                        <a:spcBef>
                          <a:spcPct val="0"/>
                        </a:spcBef>
                        <a:spcAft>
                          <a:spcPct val="0"/>
                        </a:spcAft>
                      </a:pPr>
                      <a:r>
                        <a:rPr lang="en-US" altLang="zh-CN" sz="1300">
                          <a:latin typeface="Times New Roman" panose="02020603050405020304"/>
                          <a:ea typeface="Times New Roman" panose="02020603050405020304"/>
                        </a:rPr>
                        <a:t>Quản lý thông tin cá nhân</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300">
                          <a:latin typeface="Times New Roman" panose="02020603050405020304"/>
                          <a:ea typeface="Times New Roman" panose="02020603050405020304"/>
                        </a:rPr>
                        <a:t>- Người dùng sửa thông tin cá nhân (email, mật khẩu,...)</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Thêm hình ảnh đại diện cho tài khoản</a:t>
                      </a:r>
                      <a:endParaRPr lang="en-US" altLang="zh-CN" sz="1300">
                        <a:latin typeface="Times New Roman" panose="02020603050405020304"/>
                        <a:ea typeface="Times New Roman" panose="02020603050405020304"/>
                      </a:endParaRPr>
                    </a:p>
                    <a:p>
                      <a:pPr>
                        <a:lnSpc>
                          <a:spcPct val="150000"/>
                        </a:lnSpc>
                        <a:spcBef>
                          <a:spcPts val="500"/>
                        </a:spcBef>
                        <a:spcAft>
                          <a:spcPts val="500"/>
                        </a:spcAft>
                      </a:pPr>
                      <a:r>
                        <a:rPr lang="en-US" altLang="zh-CN" sz="1300">
                          <a:latin typeface="Times New Roman" panose="02020603050405020304"/>
                          <a:ea typeface="Times New Roman" panose="02020603050405020304"/>
                        </a:rPr>
                        <a:t>- Lưu thay đổi</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và lập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307975" y="643890"/>
            <a:ext cx="3271520" cy="565150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1. Yêu cầu chức năng:</a:t>
            </a:r>
            <a:endParaRPr lang="vi-VN" altLang="en-US" sz="2000" b="1"/>
          </a:p>
          <a:p>
            <a:pPr marL="0" lvl="0" indent="0" algn="just" rtl="0">
              <a:lnSpc>
                <a:spcPct val="120000"/>
              </a:lnSpc>
              <a:spcBef>
                <a:spcPts val="0"/>
              </a:spcBef>
              <a:spcAft>
                <a:spcPts val="0"/>
              </a:spcAft>
              <a:buClr>
                <a:schemeClr val="dk1"/>
              </a:buClr>
              <a:buSzPts val="2400"/>
              <a:buNone/>
            </a:pPr>
            <a:endParaRPr lang="vi-VN" altLang="en-US" sz="2000" b="1"/>
          </a:p>
        </p:txBody>
      </p:sp>
      <p:graphicFrame>
        <p:nvGraphicFramePr>
          <p:cNvPr id="2" name="Picture Placeholder 1"/>
          <p:cNvGraphicFramePr/>
          <p:nvPr>
            <p:ph type="pic" idx="2"/>
            <p:custDataLst>
              <p:tags r:id="rId1"/>
            </p:custDataLst>
          </p:nvPr>
        </p:nvGraphicFramePr>
        <p:xfrm>
          <a:off x="1106805" y="1151255"/>
          <a:ext cx="7195185" cy="5031105"/>
        </p:xfrm>
        <a:graphic>
          <a:graphicData uri="http://schemas.openxmlformats.org/drawingml/2006/table">
            <a:tbl>
              <a:tblPr/>
              <a:tblGrid>
                <a:gridCol w="2186305"/>
                <a:gridCol w="5008880"/>
              </a:tblGrid>
              <a:tr h="5031105">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Đặt hàng và thanh toán</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200">
                          <a:latin typeface="Times New Roman" panose="02020603050405020304"/>
                          <a:ea typeface="Times New Roman" panose="02020603050405020304"/>
                        </a:rPr>
                        <a:t>- Nhập thông tin đặt hàng: Người dùng cung cấp thông tin giao hàng: họ tên, email, số điện thoại, địa chỉ (số nhà, đường, tỉnh), Tỉnh/Thành phố.</a:t>
                      </a:r>
                      <a:endParaRPr lang="en-US" altLang="zh-CN" sz="1200">
                        <a:latin typeface="Times New Roman" panose="02020603050405020304"/>
                        <a:ea typeface="Times New Roman" panose="02020603050405020304"/>
                      </a:endParaRPr>
                    </a:p>
                    <a:p>
                      <a:pPr>
                        <a:lnSpc>
                          <a:spcPct val="150000"/>
                        </a:lnSpc>
                        <a:spcBef>
                          <a:spcPts val="500"/>
                        </a:spcBef>
                        <a:spcAft>
                          <a:spcPts val="500"/>
                        </a:spcAft>
                      </a:pPr>
                      <a:r>
                        <a:rPr lang="en-US" altLang="zh-CN" sz="1200">
                          <a:latin typeface="Times New Roman" panose="02020603050405020304"/>
                          <a:ea typeface="Times New Roman" panose="02020603050405020304"/>
                        </a:rPr>
                        <a:t>-Hình thức thanh toán:</a:t>
                      </a:r>
                      <a:endParaRPr lang="en-US" altLang="zh-CN" sz="1200">
                        <a:latin typeface="Times New Roman" panose="02020603050405020304"/>
                        <a:ea typeface="Times New Roman" panose="02020603050405020304"/>
                      </a:endParaRPr>
                    </a:p>
                    <a:p>
                      <a:pPr marL="0" indent="165100">
                        <a:lnSpc>
                          <a:spcPct val="150000"/>
                        </a:lnSpc>
                        <a:spcBef>
                          <a:spcPts val="500"/>
                        </a:spcBef>
                        <a:spcAft>
                          <a:spcPts val="500"/>
                        </a:spcAft>
                      </a:pPr>
                      <a:r>
                        <a:rPr lang="en-US" altLang="zh-CN" sz="1200">
                          <a:latin typeface="Times New Roman" panose="02020603050405020304"/>
                          <a:ea typeface="Times New Roman" panose="02020603050405020304"/>
                        </a:rPr>
                        <a:t>+ COD Thanh toán khi nhận hàng (Phí giao hàng 30000đ- 35000đ).</a:t>
                      </a:r>
                      <a:endParaRPr lang="en-US" altLang="zh-CN" sz="1200">
                        <a:latin typeface="Times New Roman" panose="02020603050405020304"/>
                        <a:ea typeface="Times New Roman" panose="02020603050405020304"/>
                      </a:endParaRPr>
                    </a:p>
                    <a:p>
                      <a:pPr marL="0" indent="165100">
                        <a:lnSpc>
                          <a:spcPct val="150000"/>
                        </a:lnSpc>
                        <a:spcBef>
                          <a:spcPts val="500"/>
                        </a:spcBef>
                        <a:spcAft>
                          <a:spcPts val="500"/>
                        </a:spcAft>
                      </a:pPr>
                      <a:r>
                        <a:rPr lang="en-US" altLang="zh-CN" sz="1200">
                          <a:latin typeface="Times New Roman" panose="02020603050405020304"/>
                          <a:ea typeface="Times New Roman" panose="02020603050405020304"/>
                        </a:rPr>
                        <a:t>+ Chuyển khoản ATM (Phí giao hàng 25000đ - 30000đ).</a:t>
                      </a:r>
                      <a:endParaRPr lang="en-US" altLang="zh-CN" sz="1200">
                        <a:latin typeface="Times New Roman" panose="02020603050405020304"/>
                        <a:ea typeface="Times New Roman" panose="02020603050405020304"/>
                      </a:endParaRPr>
                    </a:p>
                    <a:p>
                      <a:pPr marL="0" indent="165100">
                        <a:lnSpc>
                          <a:spcPct val="150000"/>
                        </a:lnSpc>
                        <a:spcBef>
                          <a:spcPts val="500"/>
                        </a:spcBef>
                        <a:spcAft>
                          <a:spcPts val="500"/>
                        </a:spcAft>
                      </a:pPr>
                      <a:r>
                        <a:rPr lang="en-US" altLang="zh-CN" sz="1200">
                          <a:latin typeface="Times New Roman" panose="02020603050405020304"/>
                          <a:ea typeface="Times New Roman" panose="02020603050405020304"/>
                        </a:rPr>
                        <a:t>+ Thanh toán bảo mật qua cổng ngân lượng ( Phí giao hàng 25000đ - 30000đ)</a:t>
                      </a:r>
                      <a:endParaRPr lang="en-US" altLang="zh-CN" sz="1200">
                        <a:latin typeface="Times New Roman" panose="02020603050405020304"/>
                        <a:ea typeface="Times New Roman" panose="02020603050405020304"/>
                      </a:endParaRPr>
                    </a:p>
                    <a:p>
                      <a:pPr>
                        <a:lnSpc>
                          <a:spcPct val="150000"/>
                        </a:lnSpc>
                        <a:spcBef>
                          <a:spcPts val="500"/>
                        </a:spcBef>
                        <a:spcAft>
                          <a:spcPts val="500"/>
                        </a:spcAft>
                      </a:pPr>
                      <a:r>
                        <a:rPr lang="en-US" altLang="zh-CN" sz="1200">
                          <a:latin typeface="Times New Roman" panose="02020603050405020304"/>
                          <a:ea typeface="Times New Roman" panose="02020603050405020304"/>
                        </a:rPr>
                        <a:t>- Xác nhận đơn hàng:</a:t>
                      </a:r>
                      <a:endParaRPr lang="en-US" altLang="zh-CN" sz="1200">
                        <a:latin typeface="Times New Roman" panose="02020603050405020304"/>
                        <a:ea typeface="Times New Roman" panose="02020603050405020304"/>
                      </a:endParaRPr>
                    </a:p>
                    <a:p>
                      <a:pPr marL="0" indent="165100">
                        <a:lnSpc>
                          <a:spcPct val="150000"/>
                        </a:lnSpc>
                        <a:spcBef>
                          <a:spcPts val="500"/>
                        </a:spcBef>
                        <a:spcAft>
                          <a:spcPts val="500"/>
                        </a:spcAft>
                      </a:pPr>
                      <a:r>
                        <a:rPr lang="en-US" altLang="zh-CN" sz="1200">
                          <a:latin typeface="Times New Roman" panose="02020603050405020304"/>
                          <a:ea typeface="Times New Roman" panose="02020603050405020304"/>
                        </a:rPr>
                        <a:t>+ Hiển thị thông tin đơn hàng trước khi xác nhận.</a:t>
                      </a:r>
                      <a:endParaRPr lang="en-US" altLang="zh-CN" sz="1200">
                        <a:latin typeface="Times New Roman" panose="02020603050405020304"/>
                        <a:ea typeface="Times New Roman" panose="02020603050405020304"/>
                      </a:endParaRPr>
                    </a:p>
                    <a:p>
                      <a:pPr marL="0" indent="165100">
                        <a:lnSpc>
                          <a:spcPct val="150000"/>
                        </a:lnSpc>
                        <a:spcBef>
                          <a:spcPts val="500"/>
                        </a:spcBef>
                        <a:spcAft>
                          <a:spcPts val="500"/>
                        </a:spcAft>
                      </a:pPr>
                      <a:r>
                        <a:rPr lang="en-US" altLang="zh-CN" sz="1200">
                          <a:latin typeface="Times New Roman" panose="02020603050405020304"/>
                          <a:ea typeface="Times New Roman" panose="02020603050405020304"/>
                        </a:rPr>
                        <a:t>+ Thông báo Kiêm tra số lượng và loại gói trước khi Hoàn tất đặt hàng.</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307975" y="643890"/>
            <a:ext cx="7932420" cy="565150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2. Yêu cầu </a:t>
            </a:r>
            <a:r>
              <a:rPr lang="vi-VN" altLang="en-US" sz="2000" b="1"/>
              <a:t>phi chức năng:</a:t>
            </a:r>
            <a:endParaRPr lang="vi-VN" altLang="en-US" sz="2000" b="1"/>
          </a:p>
          <a:p>
            <a:pPr marL="0" lvl="0" indent="0" algn="just" rtl="0">
              <a:lnSpc>
                <a:spcPct val="120000"/>
              </a:lnSpc>
              <a:spcBef>
                <a:spcPts val="0"/>
              </a:spcBef>
              <a:spcAft>
                <a:spcPts val="0"/>
              </a:spcAft>
              <a:buClr>
                <a:schemeClr val="dk1"/>
              </a:buClr>
              <a:buSzPts val="2400"/>
              <a:buNone/>
            </a:pPr>
            <a:endParaRPr lang="vi-VN" altLang="en-US" sz="2000" b="1"/>
          </a:p>
          <a:p>
            <a:pPr marL="0" lvl="0" indent="0" algn="just" rtl="0">
              <a:lnSpc>
                <a:spcPct val="120000"/>
              </a:lnSpc>
              <a:spcBef>
                <a:spcPts val="0"/>
              </a:spcBef>
              <a:spcAft>
                <a:spcPts val="0"/>
              </a:spcAft>
              <a:buClr>
                <a:schemeClr val="dk1"/>
              </a:buClr>
              <a:buSzPts val="2400"/>
              <a:buNone/>
            </a:pPr>
            <a:r>
              <a:rPr lang="vi-VN" altLang="en-US" sz="2000" b="1"/>
              <a:t>- Hiệu năng: </a:t>
            </a:r>
            <a:r>
              <a:rPr lang="en-US" altLang="en-US" sz="1800"/>
              <a:t>Website phải tải nhanh (thời gian tải trang không quá 3 giây).</a:t>
            </a:r>
            <a:endParaRPr lang="en-US" altLang="en-US" sz="1800"/>
          </a:p>
          <a:p>
            <a:pPr marL="0" lvl="0" indent="0" algn="just" rtl="0">
              <a:lnSpc>
                <a:spcPct val="120000"/>
              </a:lnSpc>
              <a:spcBef>
                <a:spcPts val="0"/>
              </a:spcBef>
              <a:spcAft>
                <a:spcPts val="0"/>
              </a:spcAft>
              <a:buClr>
                <a:schemeClr val="dk1"/>
              </a:buClr>
              <a:buSzPts val="2400"/>
              <a:buNone/>
            </a:pPr>
            <a:r>
              <a:rPr lang="en-US" altLang="en-US" sz="1800"/>
              <a:t>Hỗ trợ truy cập </a:t>
            </a:r>
            <a:r>
              <a:rPr lang="" altLang="en-US" sz="1800"/>
              <a:t>đ</a:t>
            </a:r>
            <a:r>
              <a:rPr lang="en-US" altLang="en-US" sz="1800"/>
              <a:t>ồng thời từ nhiều ng</a:t>
            </a:r>
            <a:r>
              <a:rPr lang="" altLang="en-US" sz="1800"/>
              <a:t>ư</a:t>
            </a:r>
            <a:r>
              <a:rPr lang="en-US" altLang="en-US" sz="1800"/>
              <a:t>ời dùng.</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Tính bảo mật: </a:t>
            </a:r>
            <a:r>
              <a:rPr lang="en-US" altLang="en-US" sz="1800"/>
              <a:t>Mã hóa thông tin ng</a:t>
            </a:r>
            <a:r>
              <a:rPr lang="" altLang="en-US" sz="1800"/>
              <a:t>ư</a:t>
            </a:r>
            <a:r>
              <a:rPr lang="en-US" altLang="en-US" sz="1800"/>
              <a:t>ời dùng (mật khẩu, thông tin thanh toán).</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Khả năng mở rộng:</a:t>
            </a:r>
            <a:r>
              <a:rPr lang="vi-VN" altLang="en-US" sz="2000"/>
              <a:t> + </a:t>
            </a:r>
            <a:r>
              <a:rPr lang="en-US" altLang="en-US" sz="1800"/>
              <a:t>Hệ thống có thể mở rộng khi số l</a:t>
            </a:r>
            <a:r>
              <a:rPr lang="" altLang="en-US" sz="1800"/>
              <a:t>ư</a:t>
            </a:r>
            <a:r>
              <a:rPr lang="en-US" altLang="en-US" sz="1800"/>
              <a:t>ợng sản phẩm và ng</a:t>
            </a:r>
            <a:r>
              <a:rPr lang="" altLang="en-US" sz="1800"/>
              <a:t>ư</a:t>
            </a:r>
            <a:r>
              <a:rPr lang="en-US" altLang="en-US" sz="1800"/>
              <a:t>ời dùng t</a:t>
            </a:r>
            <a:r>
              <a:rPr lang="" altLang="en-US" sz="1800"/>
              <a:t>ă</a:t>
            </a:r>
            <a:r>
              <a:rPr lang="en-US" altLang="en-US" sz="1800"/>
              <a:t>ng cao.</a:t>
            </a:r>
            <a:endParaRPr lang="en-US" altLang="en-US" sz="1800"/>
          </a:p>
          <a:p>
            <a:pPr marL="0" lvl="0" indent="0" algn="just" rtl="0">
              <a:lnSpc>
                <a:spcPct val="120000"/>
              </a:lnSpc>
              <a:spcBef>
                <a:spcPts val="0"/>
              </a:spcBef>
              <a:spcAft>
                <a:spcPts val="0"/>
              </a:spcAft>
              <a:buClr>
                <a:schemeClr val="dk1"/>
              </a:buClr>
              <a:buSzPts val="2400"/>
              <a:buNone/>
            </a:pPr>
            <a:r>
              <a:rPr lang="vi-VN" altLang="en-US"/>
              <a:t>                                               </a:t>
            </a:r>
            <a:r>
              <a:rPr lang="en-US" altLang="en-US"/>
              <a:t> </a:t>
            </a:r>
            <a:r>
              <a:rPr lang="vi-VN" altLang="en-US" sz="1800"/>
              <a:t>+ </a:t>
            </a:r>
            <a:r>
              <a:rPr lang="en-US" altLang="en-US" sz="1800"/>
              <a:t>T</a:t>
            </a:r>
            <a:r>
              <a:rPr lang="" altLang="en-US" sz="1800"/>
              <a:t>ư</a:t>
            </a:r>
            <a:r>
              <a:rPr lang="en-US" altLang="en-US" sz="1800"/>
              <a:t>ơng thích với các thiết bị di </a:t>
            </a:r>
            <a:r>
              <a:rPr lang="" altLang="en-US" sz="1800"/>
              <a:t>đ</a:t>
            </a:r>
            <a:r>
              <a:rPr lang="en-US" altLang="en-US" sz="1800"/>
              <a:t>ộng và trình duyệt khác nhau</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Khả năng sử dụng</a:t>
            </a:r>
            <a:r>
              <a:rPr lang="vi-VN" altLang="en-US" sz="2000"/>
              <a:t>: +</a:t>
            </a:r>
            <a:r>
              <a:rPr lang="en-US" altLang="en-US"/>
              <a:t> </a:t>
            </a:r>
            <a:r>
              <a:rPr lang="en-US" altLang="en-US" sz="1800"/>
              <a:t>Giao diện dễ sử dụng, thân thiện với ng</a:t>
            </a:r>
            <a:r>
              <a:rPr lang="" altLang="en-US" sz="1800"/>
              <a:t>ư</a:t>
            </a:r>
            <a:r>
              <a:rPr lang="en-US" altLang="en-US" sz="1800"/>
              <a:t>ời dùng.</a:t>
            </a:r>
            <a:endParaRPr lang="en-US" altLang="en-US" sz="1800"/>
          </a:p>
          <a:p>
            <a:pPr marL="0" lvl="0" indent="0" algn="just" rtl="0">
              <a:lnSpc>
                <a:spcPct val="120000"/>
              </a:lnSpc>
              <a:spcBef>
                <a:spcPts val="0"/>
              </a:spcBef>
              <a:spcAft>
                <a:spcPts val="0"/>
              </a:spcAft>
              <a:buClr>
                <a:schemeClr val="dk1"/>
              </a:buClr>
              <a:buSzPts val="2400"/>
              <a:buNone/>
            </a:pPr>
            <a:r>
              <a:rPr lang="vi-VN" altLang="en-US" sz="1800"/>
              <a:t>                                             +  </a:t>
            </a:r>
            <a:r>
              <a:rPr lang="en-US" altLang="en-US" sz="1800"/>
              <a:t>Hiển thị r</a:t>
            </a:r>
            <a:r>
              <a:rPr lang="" altLang="en-US" sz="1800"/>
              <a:t>õ</a:t>
            </a:r>
            <a:r>
              <a:rPr lang="en-US" altLang="en-US" sz="1800"/>
              <a:t> ràng các b</a:t>
            </a:r>
            <a:r>
              <a:rPr lang="" altLang="en-US" sz="1800"/>
              <a:t>ư</a:t>
            </a:r>
            <a:r>
              <a:rPr lang="en-US" altLang="en-US" sz="1800"/>
              <a:t>ớc thực hiện trong quá trình </a:t>
            </a:r>
            <a:r>
              <a:rPr lang="" altLang="en-US" sz="1800"/>
              <a:t>đ</a:t>
            </a:r>
            <a:r>
              <a:rPr lang="en-US" altLang="en-US" sz="1800"/>
              <a:t>ặt hàng.</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Tích hợp: </a:t>
            </a:r>
            <a:r>
              <a:rPr lang="en-US" altLang="en-US" sz="1800"/>
              <a:t>Kết nối với các dịch vụ vận chuyển </a:t>
            </a:r>
            <a:r>
              <a:rPr lang="" altLang="en-US" sz="1800"/>
              <a:t>đ</a:t>
            </a:r>
            <a:r>
              <a:rPr lang="en-US" altLang="en-US" sz="1800"/>
              <a:t>ể theo d</a:t>
            </a:r>
            <a:r>
              <a:rPr lang="" altLang="en-US" sz="1800"/>
              <a:t>õ</a:t>
            </a:r>
            <a:r>
              <a:rPr lang="en-US" altLang="en-US" sz="1800"/>
              <a:t>i trạng thái giao hàng.</a:t>
            </a:r>
            <a:endParaRPr lang="en-US" altLang="en-US" sz="18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173990" y="835660"/>
            <a:ext cx="2923540" cy="5459730"/>
          </a:xfrm>
        </p:spPr>
        <p:txBody>
          <a:bodyPr/>
          <a:p>
            <a:r>
              <a:rPr lang="vi-VN" altLang="en-US" sz="2000" b="1"/>
              <a:t>Lịch trình công viêc: </a:t>
            </a:r>
            <a:endParaRPr lang="vi-VN" altLang="en-US" sz="2000" b="1"/>
          </a:p>
        </p:txBody>
      </p:sp>
      <p:pic>
        <p:nvPicPr>
          <p:cNvPr id="1" name="Picture Placeholder 0"/>
          <p:cNvPicPr>
            <a:picLocks noChangeAspect="1"/>
          </p:cNvPicPr>
          <p:nvPr>
            <p:ph type="pic" idx="2"/>
          </p:nvPr>
        </p:nvPicPr>
        <p:blipFill>
          <a:blip r:embed="rId1"/>
          <a:stretch>
            <a:fillRect/>
          </a:stretch>
        </p:blipFill>
        <p:spPr>
          <a:xfrm>
            <a:off x="3275330" y="836295"/>
            <a:ext cx="5197475" cy="56464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307975" y="796290"/>
            <a:ext cx="3271520" cy="5499100"/>
          </a:xfrm>
        </p:spPr>
        <p:txBody>
          <a:bodyPr/>
          <a:p>
            <a:r>
              <a:rPr lang="vi-VN" altLang="en-US" sz="2000" b="1"/>
              <a:t>Công </a:t>
            </a:r>
            <a:r>
              <a:rPr lang="vi-VN" altLang="en-US" sz="2000" b="1"/>
              <a:t>cụ kiểm </a:t>
            </a:r>
            <a:r>
              <a:rPr lang="vi-VN" altLang="en-US" sz="2000" b="1"/>
              <a:t>thử </a:t>
            </a:r>
            <a:endParaRPr lang="vi-VN" altLang="en-US" sz="2000" b="1"/>
          </a:p>
        </p:txBody>
      </p:sp>
      <p:graphicFrame>
        <p:nvGraphicFramePr>
          <p:cNvPr id="4" name="Picture Placeholder 3"/>
          <p:cNvGraphicFramePr/>
          <p:nvPr>
            <p:ph type="pic" idx="2"/>
            <p:custDataLst>
              <p:tags r:id="rId1"/>
            </p:custDataLst>
          </p:nvPr>
        </p:nvGraphicFramePr>
        <p:xfrm>
          <a:off x="677545" y="1415415"/>
          <a:ext cx="7900670" cy="4556125"/>
        </p:xfrm>
        <a:graphic>
          <a:graphicData uri="http://schemas.openxmlformats.org/drawingml/2006/table">
            <a:tbl>
              <a:tblPr/>
              <a:tblGrid>
                <a:gridCol w="1721485"/>
                <a:gridCol w="2658110"/>
                <a:gridCol w="2076450"/>
                <a:gridCol w="1444625"/>
              </a:tblGrid>
              <a:tr h="321945">
                <a:tc>
                  <a:txBody>
                    <a:bodyPr/>
                    <a:p>
                      <a:pPr marL="428625" indent="0" algn="ctr">
                        <a:lnSpc>
                          <a:spcPct val="114000"/>
                        </a:lnSpc>
                        <a:spcBef>
                          <a:spcPct val="0"/>
                        </a:spcBef>
                        <a:spcAft>
                          <a:spcPct val="0"/>
                        </a:spcAft>
                      </a:pPr>
                      <a:r>
                        <a:rPr lang="en-US" altLang="zh-CN" sz="1400" b="1">
                          <a:solidFill>
                            <a:schemeClr val="bg1"/>
                          </a:solidFill>
                          <a:latin typeface="Times New Roman" panose="02020603050405020304"/>
                          <a:ea typeface="MS Mincho"/>
                        </a:rPr>
                        <a:t>Hoạt động</a:t>
                      </a:r>
                      <a:endParaRPr lang="en-US" altLang="zh-CN" sz="1400" b="1">
                        <a:solidFill>
                          <a:schemeClr val="bg1"/>
                        </a:solidFill>
                        <a:latin typeface="Times New Roman" panose="02020603050405020304"/>
                        <a:ea typeface="MS Mincho"/>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7F7F7F"/>
                    </a:solidFill>
                  </a:tcPr>
                </a:tc>
                <a:tc>
                  <a:txBody>
                    <a:bodyPr/>
                    <a:p>
                      <a:pPr marL="428625" indent="0" algn="ctr">
                        <a:lnSpc>
                          <a:spcPct val="114000"/>
                        </a:lnSpc>
                        <a:spcBef>
                          <a:spcPct val="0"/>
                        </a:spcBef>
                        <a:spcAft>
                          <a:spcPct val="0"/>
                        </a:spcAft>
                      </a:pPr>
                      <a:r>
                        <a:rPr lang="en-US" altLang="zh-CN" sz="1400" b="1">
                          <a:solidFill>
                            <a:schemeClr val="bg1"/>
                          </a:solidFill>
                          <a:latin typeface="Times New Roman" panose="02020603050405020304"/>
                          <a:ea typeface="MS Mincho"/>
                        </a:rPr>
                        <a:t>Công cụ</a:t>
                      </a:r>
                      <a:endParaRPr lang="en-US" altLang="zh-CN" sz="1400" b="1">
                        <a:solidFill>
                          <a:schemeClr val="bg1"/>
                        </a:solidFill>
                        <a:latin typeface="Times New Roman" panose="02020603050405020304"/>
                        <a:ea typeface="MS Mincho"/>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7F7F7F"/>
                    </a:solidFill>
                  </a:tcPr>
                </a:tc>
                <a:tc>
                  <a:txBody>
                    <a:bodyPr/>
                    <a:p>
                      <a:pPr marL="428625" indent="0" algn="ctr">
                        <a:lnSpc>
                          <a:spcPct val="114000"/>
                        </a:lnSpc>
                        <a:spcBef>
                          <a:spcPct val="0"/>
                        </a:spcBef>
                        <a:spcAft>
                          <a:spcPct val="0"/>
                        </a:spcAft>
                      </a:pPr>
                      <a:r>
                        <a:rPr lang="en-US" altLang="zh-CN" sz="1400" b="1">
                          <a:solidFill>
                            <a:schemeClr val="bg1"/>
                          </a:solidFill>
                          <a:latin typeface="Times New Roman" panose="02020603050405020304"/>
                          <a:ea typeface="MS Mincho"/>
                        </a:rPr>
                        <a:t>Nhà cung cấp</a:t>
                      </a:r>
                      <a:endParaRPr lang="en-US" altLang="zh-CN" sz="1400" b="1">
                        <a:solidFill>
                          <a:schemeClr val="bg1"/>
                        </a:solidFill>
                        <a:latin typeface="Times New Roman" panose="02020603050405020304"/>
                        <a:ea typeface="MS Mincho"/>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7F7F7F"/>
                    </a:solidFill>
                  </a:tcPr>
                </a:tc>
                <a:tc>
                  <a:txBody>
                    <a:bodyPr/>
                    <a:p>
                      <a:pPr marL="428625" indent="0" algn="ctr">
                        <a:lnSpc>
                          <a:spcPct val="114000"/>
                        </a:lnSpc>
                        <a:spcBef>
                          <a:spcPct val="0"/>
                        </a:spcBef>
                        <a:spcAft>
                          <a:spcPct val="0"/>
                        </a:spcAft>
                      </a:pPr>
                      <a:r>
                        <a:rPr lang="en-US" altLang="zh-CN" sz="1400" b="1">
                          <a:solidFill>
                            <a:schemeClr val="bg1"/>
                          </a:solidFill>
                          <a:latin typeface="Times New Roman" panose="02020603050405020304"/>
                          <a:ea typeface="MS Mincho"/>
                        </a:rPr>
                        <a:t>Phiên bản</a:t>
                      </a:r>
                      <a:endParaRPr lang="en-US" altLang="zh-CN" sz="1400" b="1">
                        <a:solidFill>
                          <a:schemeClr val="bg1"/>
                        </a:solidFill>
                        <a:latin typeface="Times New Roman" panose="02020603050405020304"/>
                        <a:ea typeface="MS Mincho"/>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7F7F7F"/>
                    </a:solidFill>
                  </a:tcPr>
                </a:tc>
              </a:tr>
              <a:tr h="633730">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Quản lý Test Case</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WPS Office Sheets</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just">
                        <a:lnSpc>
                          <a:spcPct val="150000"/>
                        </a:lnSpc>
                        <a:spcBef>
                          <a:spcPts val="600"/>
                        </a:spcBef>
                        <a:spcAft>
                          <a:spcPct val="0"/>
                        </a:spcAft>
                      </a:pPr>
                      <a:r>
                        <a:rPr lang="en-US" altLang="zh-CN" sz="1400">
                          <a:latin typeface="Times New Roman" panose="02020603050405020304"/>
                          <a:ea typeface="Calibri" panose="020F0502020204030204"/>
                        </a:rPr>
                        <a:t>Microsoft</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ctr">
                        <a:lnSpc>
                          <a:spcPct val="114000"/>
                        </a:lnSpc>
                        <a:spcBef>
                          <a:spcPct val="0"/>
                        </a:spcBef>
                        <a:spcAft>
                          <a:spcPts val="1000"/>
                        </a:spcAft>
                      </a:pPr>
                      <a:r>
                        <a:rPr lang="en-US" altLang="zh-CN" sz="1400">
                          <a:latin typeface="Times New Roman" panose="02020603050405020304"/>
                          <a:ea typeface="Times New Roman" panose="02020603050405020304"/>
                        </a:rPr>
                        <a:t>2016</a:t>
                      </a:r>
                      <a:endParaRPr lang="en-US" altLang="zh-CN" sz="1400">
                        <a:latin typeface="Times New Roman" panose="02020603050405020304"/>
                        <a:ea typeface="Times New Roman" panose="020206030504050203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482725">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Quản lý Testplan và Báo cáo đồ án</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WPS Office Docs</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just">
                        <a:lnSpc>
                          <a:spcPct val="150000"/>
                        </a:lnSpc>
                        <a:spcBef>
                          <a:spcPts val="600"/>
                        </a:spcBef>
                        <a:spcAft>
                          <a:spcPct val="0"/>
                        </a:spcAft>
                      </a:pPr>
                      <a:r>
                        <a:rPr lang="en-US" altLang="zh-CN" sz="1400">
                          <a:latin typeface="Times New Roman" panose="02020603050405020304"/>
                          <a:ea typeface="Calibri" panose="020F0502020204030204"/>
                        </a:rPr>
                        <a:t>Microsoft</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ctr">
                        <a:lnSpc>
                          <a:spcPct val="114000"/>
                        </a:lnSpc>
                        <a:spcBef>
                          <a:spcPct val="0"/>
                        </a:spcBef>
                        <a:spcAft>
                          <a:spcPts val="1000"/>
                        </a:spcAft>
                      </a:pPr>
                      <a:r>
                        <a:rPr lang="en-US" altLang="zh-CN" sz="1400">
                          <a:latin typeface="Times New Roman" panose="02020603050405020304"/>
                          <a:ea typeface="Times New Roman" panose="02020603050405020304"/>
                        </a:rPr>
                        <a:t>2016</a:t>
                      </a:r>
                      <a:endParaRPr lang="en-US" altLang="zh-CN" sz="1400">
                        <a:latin typeface="Times New Roman" panose="02020603050405020304"/>
                        <a:ea typeface="Times New Roman" panose="020206030504050203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270635">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Kiểm thử chức năng và giao diện</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Katalon Studio</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just">
                        <a:lnSpc>
                          <a:spcPct val="150000"/>
                        </a:lnSpc>
                        <a:spcBef>
                          <a:spcPts val="600"/>
                        </a:spcBef>
                        <a:spcAft>
                          <a:spcPct val="0"/>
                        </a:spcAft>
                      </a:pPr>
                      <a:r>
                        <a:rPr lang="en-US" altLang="zh-CN" sz="1400">
                          <a:latin typeface="Times New Roman" panose="02020603050405020304"/>
                          <a:ea typeface="Calibri" panose="020F0502020204030204"/>
                        </a:rPr>
                        <a:t>Katalon LLC</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ctr">
                        <a:spcBef>
                          <a:spcPct val="0"/>
                        </a:spcBef>
                        <a:spcAft>
                          <a:spcPct val="0"/>
                        </a:spcAft>
                      </a:pPr>
                      <a:r>
                        <a:rPr lang="en-US" altLang="zh-CN" sz="1400">
                          <a:latin typeface="Times New Roman" panose="02020603050405020304"/>
                          <a:ea typeface="Times New Roman" panose="02020603050405020304"/>
                        </a:rPr>
                        <a:t>10.0.1</a:t>
                      </a:r>
                      <a:endParaRPr lang="en-US" altLang="zh-CN" sz="1400">
                        <a:latin typeface="Times New Roman" panose="02020603050405020304"/>
                        <a:ea typeface="Times New Roman" panose="020206030504050203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47090">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Kiểm thử hiệu năng</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l">
                        <a:lnSpc>
                          <a:spcPct val="150000"/>
                        </a:lnSpc>
                        <a:spcBef>
                          <a:spcPts val="600"/>
                        </a:spcBef>
                        <a:spcAft>
                          <a:spcPct val="0"/>
                        </a:spcAft>
                      </a:pPr>
                      <a:r>
                        <a:rPr lang="en-US" altLang="zh-CN" sz="1400">
                          <a:latin typeface="Times New Roman" panose="02020603050405020304"/>
                          <a:ea typeface="Calibri" panose="020F0502020204030204"/>
                        </a:rPr>
                        <a:t>Jmeter</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just">
                        <a:lnSpc>
                          <a:spcPct val="150000"/>
                        </a:lnSpc>
                        <a:spcBef>
                          <a:spcPts val="600"/>
                        </a:spcBef>
                        <a:spcAft>
                          <a:spcPct val="0"/>
                        </a:spcAft>
                      </a:pPr>
                      <a:r>
                        <a:rPr lang="en-US" altLang="zh-CN" sz="1400">
                          <a:latin typeface="Times New Roman" panose="02020603050405020304"/>
                          <a:ea typeface="Calibri" panose="020F0502020204030204"/>
                        </a:rPr>
                        <a:t>Apache Software</a:t>
                      </a:r>
                      <a:endParaRPr lang="en-US" altLang="zh-CN" sz="1400">
                        <a:latin typeface="Times New Roman" panose="02020603050405020304"/>
                        <a:ea typeface="Calibri" panose="020F05020202040302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28625" indent="0" algn="ctr">
                        <a:spcBef>
                          <a:spcPct val="0"/>
                        </a:spcBef>
                        <a:spcAft>
                          <a:spcPct val="0"/>
                        </a:spcAft>
                      </a:pPr>
                      <a:r>
                        <a:rPr lang="en-US" altLang="zh-CN" sz="1400">
                          <a:latin typeface="Times New Roman" panose="02020603050405020304"/>
                          <a:ea typeface="Times New Roman" panose="02020603050405020304"/>
                        </a:rPr>
                        <a:t>5.6.3</a:t>
                      </a:r>
                      <a:endParaRPr lang="en-US" altLang="zh-CN" sz="1400">
                        <a:latin typeface="Times New Roman" panose="02020603050405020304"/>
                        <a:ea typeface="Times New Roman" panose="02020603050405020304"/>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307975" y="987425"/>
            <a:ext cx="8476615" cy="5307965"/>
          </a:xfrm>
        </p:spPr>
        <p:txBody>
          <a:bodyPr/>
          <a:p>
            <a:r>
              <a:rPr lang="vi-VN" altLang="en-US" sz="2000" b="1"/>
              <a:t>* Điều kiện chấp </a:t>
            </a:r>
            <a:r>
              <a:rPr lang="vi-VN" altLang="en-US" sz="2000" b="1"/>
              <a:t>nhận:</a:t>
            </a:r>
            <a:endParaRPr lang="vi-VN" altLang="en-US" sz="2000" b="1"/>
          </a:p>
          <a:p>
            <a:r>
              <a:rPr lang="en-US" altLang="en-US" sz="2000"/>
              <a:t>-Passed tất cả các testcases </a:t>
            </a:r>
            <a:r>
              <a:rPr lang="" altLang="en-US" sz="2000"/>
              <a:t>đ</a:t>
            </a:r>
            <a:r>
              <a:rPr lang="en-US" altLang="en-US" sz="2000"/>
              <a:t>ã </a:t>
            </a:r>
            <a:r>
              <a:rPr lang="" altLang="en-US" sz="2000"/>
              <a:t>đư</a:t>
            </a:r>
            <a:r>
              <a:rPr lang="en-US" altLang="en-US" sz="2000"/>
              <a:t>ợc </a:t>
            </a:r>
            <a:r>
              <a:rPr lang="" altLang="en-US" sz="2000"/>
              <a:t>đ</a:t>
            </a:r>
            <a:r>
              <a:rPr lang="en-US" altLang="en-US" sz="2000"/>
              <a:t>ịnh ngh</a:t>
            </a:r>
            <a:r>
              <a:rPr lang="" altLang="en-US" sz="2000"/>
              <a:t>ĩ</a:t>
            </a:r>
            <a:r>
              <a:rPr lang="en-US" altLang="en-US" sz="2000"/>
              <a:t>a.</a:t>
            </a:r>
            <a:endParaRPr lang="en-US" altLang="en-US" sz="2000"/>
          </a:p>
          <a:p>
            <a:r>
              <a:rPr lang="en-US" altLang="en-US" sz="2000"/>
              <a:t>-Hệ thống chạy ổn </a:t>
            </a:r>
            <a:r>
              <a:rPr lang="" altLang="en-US" sz="2000"/>
              <a:t>đ</a:t>
            </a:r>
            <a:r>
              <a:rPr lang="en-US" altLang="en-US" sz="2000"/>
              <a:t>ịnh trên các trình duyệt web khác nhau (Cốc cốc, Google Chrome, Microsoft Edge).</a:t>
            </a:r>
            <a:endParaRPr lang="en-US" altLang="en-US" sz="2000"/>
          </a:p>
          <a:p>
            <a:endParaRPr lang="en-US" altLang="en-US" sz="2000"/>
          </a:p>
          <a:p>
            <a:r>
              <a:rPr lang="vi-VN" altLang="en-US" sz="2000" b="1"/>
              <a:t>* Phân loại </a:t>
            </a:r>
            <a:r>
              <a:rPr lang="vi-VN" altLang="en-US" sz="2000" b="1"/>
              <a:t>lỗi:</a:t>
            </a:r>
            <a:endParaRPr lang="vi-VN" altLang="en-US" sz="2000" b="1"/>
          </a:p>
          <a:p>
            <a:endParaRPr lang="vi-VN" altLang="en-US" sz="2000" b="1"/>
          </a:p>
        </p:txBody>
      </p:sp>
      <p:graphicFrame>
        <p:nvGraphicFramePr>
          <p:cNvPr id="3" name="Picture Placeholder 2"/>
          <p:cNvGraphicFramePr/>
          <p:nvPr>
            <p:ph type="pic" idx="2"/>
            <p:custDataLst>
              <p:tags r:id="rId1"/>
            </p:custDataLst>
          </p:nvPr>
        </p:nvGraphicFramePr>
        <p:xfrm>
          <a:off x="1165860" y="3429000"/>
          <a:ext cx="6667500" cy="2823845"/>
        </p:xfrm>
        <a:graphic>
          <a:graphicData uri="http://schemas.openxmlformats.org/drawingml/2006/table">
            <a:tbl>
              <a:tblPr/>
              <a:tblGrid>
                <a:gridCol w="1767840"/>
                <a:gridCol w="4899660"/>
              </a:tblGrid>
              <a:tr h="573405">
                <a:tc>
                  <a:txBody>
                    <a:bodyPr/>
                    <a:p>
                      <a:pPr marL="68580" indent="0" algn="ctr">
                        <a:lnSpc>
                          <a:spcPct val="114000"/>
                        </a:lnSpc>
                        <a:spcBef>
                          <a:spcPct val="0"/>
                        </a:spcBef>
                        <a:spcAft>
                          <a:spcPts val="1000"/>
                        </a:spcAft>
                      </a:pPr>
                      <a:r>
                        <a:rPr lang="en-US" altLang="zh-CN" sz="1300" b="1">
                          <a:latin typeface="Times New Roman" panose="02020603050405020304"/>
                          <a:ea typeface="Times New Roman" panose="02020603050405020304"/>
                        </a:rPr>
                        <a:t>Mức độ nghiêm trọng</a:t>
                      </a:r>
                      <a:endParaRPr lang="en-US" altLang="zh-CN" sz="1300" b="1">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solidFill>
                      <a:srgbClr val="D9D9D9"/>
                    </a:solidFill>
                  </a:tcPr>
                </a:tc>
                <a:tc>
                  <a:txBody>
                    <a:bodyPr/>
                    <a:p>
                      <a:pPr marL="68580" indent="0" algn="ctr">
                        <a:lnSpc>
                          <a:spcPct val="114000"/>
                        </a:lnSpc>
                        <a:spcBef>
                          <a:spcPct val="0"/>
                        </a:spcBef>
                        <a:spcAft>
                          <a:spcPts val="1000"/>
                        </a:spcAft>
                      </a:pPr>
                      <a:r>
                        <a:rPr lang="en-US" altLang="zh-CN" sz="1300" b="1">
                          <a:latin typeface="Times New Roman" panose="02020603050405020304"/>
                          <a:ea typeface="Times New Roman" panose="02020603050405020304"/>
                        </a:rPr>
                        <a:t>Đặc tả lỗi</a:t>
                      </a:r>
                      <a:endParaRPr lang="en-US" altLang="zh-CN" sz="1300" b="1">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solidFill>
                      <a:srgbClr val="D9D9D9"/>
                    </a:solidFill>
                  </a:tcPr>
                </a:tc>
              </a:tr>
              <a:tr h="1104265">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High</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trang sản phẩm không hiển thị</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đăng nhập hoặc đăng kí được</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thanh toán được</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thêm vào giỏ hàng được</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r h="287020">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Medium</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Sai thông tin sản phẩm</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r h="859155">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L</a:t>
                      </a:r>
                      <a:r>
                        <a:rPr lang="en-US" altLang="zh-CN" sz="1300">
                          <a:latin typeface="Times New Roman" panose="02020603050405020304"/>
                          <a:ea typeface="Times New Roman" panose="02020603050405020304"/>
                        </a:rPr>
                        <a:t>ow</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chính tả</a:t>
                      </a:r>
                      <a:endParaRPr lang="en-US" altLang="zh-CN" sz="1300">
                        <a:latin typeface="Times New Roman" panose="02020603050405020304"/>
                        <a:ea typeface="Times New Roman" panose="02020603050405020304"/>
                      </a:endParaRPr>
                    </a:p>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hiển thị thông báo</a:t>
                      </a:r>
                      <a:endParaRPr lang="en-US" altLang="zh-CN" sz="1300">
                        <a:latin typeface="Times New Roman" panose="02020603050405020304"/>
                        <a:ea typeface="Times New Roman" panose="02020603050405020304"/>
                      </a:endParaRPr>
                    </a:p>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hiển thị hình ảnh, icon</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360295" y="1845310"/>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Phân tích yêu cầu và lập kế hoạch kiểm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627630" y="3861435"/>
            <a:ext cx="532003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Triển khai kiểm thử ứng dụng </a:t>
            </a:r>
            <a:r>
              <a:rPr lang="vi-VN" altLang="en-US" sz="1800" b="1">
                <a:solidFill>
                  <a:schemeClr val="dk1"/>
                </a:solidFill>
                <a:latin typeface="Arial" panose="020B0604020202020204"/>
                <a:ea typeface="Arial" panose="020B0604020202020204"/>
                <a:cs typeface="Arial" panose="020B0604020202020204"/>
                <a:sym typeface="Arial" panose="020B0604020202020204"/>
              </a:rPr>
              <a:t>web</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3200"/>
              <a:t>Triển khai kiểm thử ứng dụng web</a:t>
            </a:r>
            <a:endParaRPr lang="vi-VN" altLang="en-US" sz="3200"/>
          </a:p>
        </p:txBody>
      </p:sp>
      <p:sp>
        <p:nvSpPr>
          <p:cNvPr id="3" name="Text Placeholder 2"/>
          <p:cNvSpPr/>
          <p:nvPr>
            <p:ph type="body" idx="1"/>
          </p:nvPr>
        </p:nvSpPr>
        <p:spPr>
          <a:xfrm>
            <a:off x="307975" y="715645"/>
            <a:ext cx="7924800" cy="5579745"/>
          </a:xfrm>
        </p:spPr>
        <p:txBody>
          <a:bodyPr/>
          <a:p>
            <a:pPr marL="114300" indent="0">
              <a:buNone/>
            </a:pPr>
            <a:r>
              <a:rPr lang="vi-VN" altLang="en-US" b="1"/>
              <a:t>1. Thiết kế kịch bản kiểm thử chức năng cho:</a:t>
            </a:r>
            <a:endParaRPr lang="vi-VN" altLang="en-US" b="1"/>
          </a:p>
          <a:p>
            <a:pPr marL="114300" indent="0">
              <a:buNone/>
            </a:pPr>
            <a:r>
              <a:rPr lang="vi-VN" altLang="en-US"/>
              <a:t>     - Chức năng: Đăng ký, đăng nhập, lấy lại mật khẩu, tìm kiếm, giỏ hàng, đặt </a:t>
            </a:r>
            <a:r>
              <a:rPr lang="vi-VN" altLang="en-US"/>
              <a:t>hàng,..</a:t>
            </a:r>
            <a:endParaRPr lang="vi-VN" altLang="en-US"/>
          </a:p>
          <a:p>
            <a:pPr marL="114300" indent="0">
              <a:buNone/>
            </a:pPr>
            <a:endParaRPr lang="vi-VN" altLang="en-US"/>
          </a:p>
          <a:p>
            <a:pPr marL="114300" indent="0">
              <a:buNone/>
            </a:pPr>
            <a:r>
              <a:rPr lang="vi-VN" altLang="en-US" b="1"/>
              <a:t>2.</a:t>
            </a:r>
            <a:r>
              <a:rPr lang="vi-VN" altLang="en-US" b="1">
                <a:sym typeface="+mn-ea"/>
              </a:rPr>
              <a:t>Thiết kế kịch bản kiểm thử giao diện:</a:t>
            </a:r>
            <a:endParaRPr lang="vi-VN" altLang="en-US">
              <a:sym typeface="+mn-ea"/>
            </a:endParaRPr>
          </a:p>
          <a:p>
            <a:pPr marL="114300" indent="0">
              <a:buNone/>
            </a:pPr>
            <a:endParaRPr lang="vi-VN" altLang="en-US">
              <a:sym typeface="+mn-ea"/>
            </a:endParaRPr>
          </a:p>
        </p:txBody>
      </p:sp>
      <p:graphicFrame>
        <p:nvGraphicFramePr>
          <p:cNvPr id="4" name="Picture Placeholder 3"/>
          <p:cNvGraphicFramePr/>
          <p:nvPr>
            <p:ph type="pic" idx="2"/>
            <p:custDataLst>
              <p:tags r:id="rId1"/>
            </p:custDataLst>
          </p:nvPr>
        </p:nvGraphicFramePr>
        <p:xfrm>
          <a:off x="786130" y="2370455"/>
          <a:ext cx="7715250" cy="3107055"/>
        </p:xfrm>
        <a:graphic>
          <a:graphicData uri="http://schemas.openxmlformats.org/drawingml/2006/table">
            <a:tbl>
              <a:tblPr/>
              <a:tblGrid>
                <a:gridCol w="1373505"/>
                <a:gridCol w="6341745"/>
              </a:tblGrid>
              <a:tr h="241935">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STT</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C7DAF1"/>
                    </a:solidFill>
                  </a:tcPr>
                </a:tc>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Kịch bản</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C7DAF1"/>
                    </a:solidFill>
                  </a:tcPr>
                </a:tc>
              </a:tr>
              <a:tr h="377825">
                <a:tc>
                  <a:txBody>
                    <a:bodyPr/>
                    <a:p>
                      <a:pPr marL="0" indent="0" algn="ctr">
                        <a:spcBef>
                          <a:spcPct val="0"/>
                        </a:spcBef>
                        <a:spcAft>
                          <a:spcPct val="0"/>
                        </a:spcAft>
                      </a:pPr>
                      <a:r>
                        <a:rPr lang="en-US" altLang="zh-CN" sz="1300">
                          <a:latin typeface="Times New Roman" panose="02020603050405020304"/>
                          <a:ea typeface="Times New Roman" panose="02020603050405020304"/>
                        </a:rPr>
                        <a:t>1</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định dạng các thành phần chính của trang chủ</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77190">
                <a:tc>
                  <a:txBody>
                    <a:bodyPr/>
                    <a:p>
                      <a:pPr marL="0" indent="0" algn="ctr">
                        <a:spcBef>
                          <a:spcPct val="0"/>
                        </a:spcBef>
                        <a:spcAft>
                          <a:spcPct val="0"/>
                        </a:spcAft>
                      </a:pPr>
                      <a:r>
                        <a:rPr lang="en-US" altLang="zh-CN" sz="1300">
                          <a:latin typeface="Times New Roman" panose="02020603050405020304"/>
                          <a:ea typeface="Times New Roman" panose="02020603050405020304"/>
                        </a:rPr>
                        <a:t>2</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kích thước, vị trí của logo thương hiệu</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77190">
                <a:tc>
                  <a:txBody>
                    <a:bodyPr/>
                    <a:p>
                      <a:pPr marL="0" indent="0" algn="ctr">
                        <a:spcBef>
                          <a:spcPct val="0"/>
                        </a:spcBef>
                        <a:spcAft>
                          <a:spcPct val="0"/>
                        </a:spcAft>
                      </a:pPr>
                      <a:r>
                        <a:rPr lang="en-US" altLang="zh-CN" sz="1300">
                          <a:latin typeface="Times New Roman" panose="02020603050405020304"/>
                          <a:ea typeface="Times New Roman" panose="02020603050405020304"/>
                        </a:rPr>
                        <a:t>3</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tính năng hiển thị và ẩn mật khẩu</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77190">
                <a:tc>
                  <a:txBody>
                    <a:bodyPr/>
                    <a:p>
                      <a:pPr marL="0" indent="0" algn="ctr">
                        <a:spcBef>
                          <a:spcPct val="0"/>
                        </a:spcBef>
                        <a:spcAft>
                          <a:spcPct val="0"/>
                        </a:spcAft>
                      </a:pPr>
                      <a:r>
                        <a:rPr lang="en-US" altLang="zh-CN" sz="1300">
                          <a:latin typeface="Times New Roman" panose="02020603050405020304"/>
                          <a:ea typeface="Times New Roman" panose="02020603050405020304"/>
                        </a:rPr>
                        <a:t>4</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tab index giữa các trường nhập liệu</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78815">
                <a:tc>
                  <a:txBody>
                    <a:bodyPr/>
                    <a:p>
                      <a:pPr marL="0" indent="0" algn="ctr">
                        <a:spcBef>
                          <a:spcPct val="0"/>
                        </a:spcBef>
                        <a:spcAft>
                          <a:spcPct val="0"/>
                        </a:spcAft>
                      </a:pPr>
                      <a:r>
                        <a:rPr lang="en-US" altLang="zh-CN" sz="1300">
                          <a:latin typeface="Times New Roman" panose="02020603050405020304"/>
                          <a:ea typeface="Times New Roman" panose="02020603050405020304"/>
                        </a:rPr>
                        <a:t>5</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giao diện khi thực hiện thay đổi kích thước trình duyệt</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76910">
                <a:tc>
                  <a:txBody>
                    <a:bodyPr/>
                    <a:p>
                      <a:pPr marL="0" indent="0" algn="ctr">
                        <a:spcBef>
                          <a:spcPct val="0"/>
                        </a:spcBef>
                        <a:spcAft>
                          <a:spcPct val="0"/>
                        </a:spcAft>
                      </a:pPr>
                      <a:r>
                        <a:rPr lang="en-US" altLang="zh-CN" sz="1300">
                          <a:latin typeface="Times New Roman" panose="02020603050405020304"/>
                          <a:ea typeface="Times New Roman" panose="02020603050405020304"/>
                        </a:rPr>
                        <a:t>6</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giao diện trên các thiết bị khác nhau như laptop, máy tính bảng, điện thoại, …</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3200"/>
              <a:t>Triển khai kiểm thử ứng dụng web</a:t>
            </a:r>
            <a:endParaRPr lang="vi-VN" altLang="en-US" sz="3200"/>
          </a:p>
        </p:txBody>
      </p:sp>
      <p:sp>
        <p:nvSpPr>
          <p:cNvPr id="3" name="Text Placeholder 2"/>
          <p:cNvSpPr/>
          <p:nvPr>
            <p:ph type="body" idx="1"/>
          </p:nvPr>
        </p:nvSpPr>
        <p:spPr>
          <a:xfrm>
            <a:off x="307975" y="987425"/>
            <a:ext cx="5212080" cy="5307965"/>
          </a:xfrm>
        </p:spPr>
        <p:txBody>
          <a:bodyPr/>
          <a:p>
            <a:pPr marL="114300" indent="0">
              <a:buNone/>
            </a:pPr>
            <a:r>
              <a:rPr lang="vi-VN" altLang="en-US" b="1"/>
              <a:t>3. Thiết kế kịch bản kiểm thử hiệu </a:t>
            </a:r>
            <a:r>
              <a:rPr lang="vi-VN" altLang="en-US" b="1"/>
              <a:t>suất:</a:t>
            </a:r>
            <a:endParaRPr lang="vi-VN" altLang="en-US" b="1"/>
          </a:p>
          <a:p>
            <a:pPr marL="114300" indent="0">
              <a:buNone/>
            </a:pPr>
            <a:r>
              <a:rPr lang="vi-VN" altLang="en-US"/>
              <a:t>  </a:t>
            </a:r>
            <a:endParaRPr lang="vi-VN" altLang="en-US">
              <a:sym typeface="+mn-ea"/>
            </a:endParaRPr>
          </a:p>
        </p:txBody>
      </p:sp>
      <p:graphicFrame>
        <p:nvGraphicFramePr>
          <p:cNvPr id="6" name="Picture Placeholder 5"/>
          <p:cNvGraphicFramePr/>
          <p:nvPr>
            <p:ph type="pic" idx="2"/>
            <p:custDataLst>
              <p:tags r:id="rId1"/>
            </p:custDataLst>
          </p:nvPr>
        </p:nvGraphicFramePr>
        <p:xfrm>
          <a:off x="824865" y="1598295"/>
          <a:ext cx="7427595" cy="3676650"/>
        </p:xfrm>
        <a:graphic>
          <a:graphicData uri="http://schemas.openxmlformats.org/drawingml/2006/table">
            <a:tbl>
              <a:tblPr/>
              <a:tblGrid>
                <a:gridCol w="910590"/>
                <a:gridCol w="6517005"/>
              </a:tblGrid>
              <a:tr h="299720">
                <a:tc>
                  <a:txBody>
                    <a:bodyPr/>
                    <a:p>
                      <a:pPr algn="ctr">
                        <a:lnSpc>
                          <a:spcPct val="114000"/>
                        </a:lnSpc>
                        <a:spcBef>
                          <a:spcPct val="0"/>
                        </a:spcBef>
                        <a:spcAft>
                          <a:spcPts val="1000"/>
                        </a:spcAft>
                      </a:pPr>
                      <a:r>
                        <a:rPr lang="en-US" altLang="zh-CN" sz="1300" b="1">
                          <a:latin typeface="Times New Roman" panose="02020603050405020304"/>
                          <a:ea typeface="Times New Roman" panose="02020603050405020304"/>
                        </a:rPr>
                        <a:t>STT</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C7DAF1"/>
                    </a:solidFill>
                  </a:tcPr>
                </a:tc>
                <a:tc>
                  <a:txBody>
                    <a:bodyPr/>
                    <a:p>
                      <a:pPr algn="ctr">
                        <a:lnSpc>
                          <a:spcPct val="114000"/>
                        </a:lnSpc>
                        <a:spcBef>
                          <a:spcPct val="0"/>
                        </a:spcBef>
                        <a:spcAft>
                          <a:spcPts val="1000"/>
                        </a:spcAft>
                      </a:pPr>
                      <a:r>
                        <a:rPr lang="en-US" altLang="zh-CN" sz="1300" b="1">
                          <a:latin typeface="Times New Roman" panose="02020603050405020304"/>
                          <a:ea typeface="Times New Roman" panose="02020603050405020304"/>
                        </a:rPr>
                        <a:t>Kịch bản</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solidFill>
                      <a:srgbClr val="C7DAF1"/>
                    </a:solidFill>
                  </a:tcPr>
                </a:tc>
              </a:tr>
              <a:tr h="789940">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1</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khả năng xử lý khi 100 người dùng đồng thời truy cập vào trang chủ.</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94970">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2</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thời gian phản hồi của trang khi tìm kiếm sản phẩm </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94335">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3</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ts val="600"/>
                        </a:spcBef>
                        <a:spcAft>
                          <a:spcPct val="0"/>
                        </a:spcAft>
                      </a:pPr>
                      <a:r>
                        <a:rPr lang="en-US" altLang="zh-CN" sz="1300">
                          <a:latin typeface="Times New Roman" panose="02020603050405020304"/>
                          <a:ea typeface="Calibri" panose="020F0502020204030204"/>
                        </a:rPr>
                        <a:t>Kiểm tra tốc độ phản hồi của hệ thống khi tìm kiếm sản phẩm</a:t>
                      </a:r>
                      <a:endParaRPr lang="en-US" altLang="zh-CN" sz="1300">
                        <a:latin typeface="Times New Roman" panose="02020603050405020304"/>
                        <a:ea typeface="Calibri" panose="020F050202020403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599440">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4</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Kiểm tra hiệu suất khi người dùng thêm sản phẩm vào giỏ hàng trong thời gian ngắn </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598805">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5</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Kiểm tra thời gian phản hồi khi thực hiện đặt hàng với lượng sản phẩm lớn</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599440">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6</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14000"/>
                        </a:lnSpc>
                        <a:spcBef>
                          <a:spcPct val="0"/>
                        </a:spcBef>
                        <a:spcAft>
                          <a:spcPts val="1000"/>
                        </a:spcAft>
                      </a:pPr>
                      <a:r>
                        <a:rPr lang="en-US" altLang="zh-CN" sz="1300">
                          <a:latin typeface="Times New Roman" panose="02020603050405020304"/>
                          <a:ea typeface="Times New Roman" panose="02020603050405020304"/>
                        </a:rPr>
                        <a:t>Kiểm tra hiệu suất hệ thống khi có 200 người dùng đồng thời thực hiện thanh toán.</a:t>
                      </a:r>
                      <a:endParaRPr lang="en-US" altLang="zh-CN" sz="13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2900"/>
              <a:t>Xây dựng các trường hợp kiểm thử</a:t>
            </a:r>
            <a:endParaRPr lang="vi-VN" altLang="en-US" sz="2900"/>
          </a:p>
        </p:txBody>
      </p:sp>
      <p:sp>
        <p:nvSpPr>
          <p:cNvPr id="3" name="Text Placeholder 2"/>
          <p:cNvSpPr/>
          <p:nvPr>
            <p:ph type="body" idx="1"/>
          </p:nvPr>
        </p:nvSpPr>
        <p:spPr>
          <a:xfrm>
            <a:off x="182245" y="668020"/>
            <a:ext cx="8245475" cy="5627370"/>
          </a:xfrm>
        </p:spPr>
        <p:txBody>
          <a:bodyPr/>
          <a:p>
            <a:pPr marL="114300" indent="0">
              <a:buNone/>
            </a:pPr>
            <a:r>
              <a:rPr lang="vi-VN" altLang="en-US">
                <a:sym typeface="+mn-ea"/>
              </a:rPr>
              <a:t>Một số các testcase chức </a:t>
            </a:r>
            <a:r>
              <a:rPr lang="vi-VN" altLang="en-US">
                <a:sym typeface="+mn-ea"/>
              </a:rPr>
              <a:t>năng:</a:t>
            </a:r>
            <a:endParaRPr lang="vi-VN" altLang="en-US">
              <a:sym typeface="+mn-ea"/>
            </a:endParaRPr>
          </a:p>
        </p:txBody>
      </p:sp>
      <p:sp>
        <p:nvSpPr>
          <p:cNvPr id="5" name="Text Box 4"/>
          <p:cNvSpPr txBox="1"/>
          <p:nvPr/>
        </p:nvSpPr>
        <p:spPr>
          <a:xfrm>
            <a:off x="672465" y="1196975"/>
            <a:ext cx="6847205" cy="715010"/>
          </a:xfrm>
          <a:prstGeom prst="rect">
            <a:avLst/>
          </a:prstGeom>
        </p:spPr>
        <p:txBody>
          <a:bodyPr>
            <a:noAutofit/>
          </a:bodyPr>
          <a:p>
            <a:pPr marL="0" indent="360045" algn="ctr" defTabSz="266700">
              <a:lnSpc>
                <a:spcPct val="150000"/>
              </a:lnSpc>
              <a:spcBef>
                <a:spcPts val="1200"/>
              </a:spcBef>
              <a:spcAft>
                <a:spcPts val="600"/>
              </a:spcAft>
            </a:pPr>
            <a:r>
              <a:rPr lang="en-US" altLang="zh-CN" sz="1300" i="1">
                <a:latin typeface="Times New Roman" panose="02020603050405020304"/>
                <a:ea typeface="Calibri" panose="020F0502020204030204"/>
              </a:rPr>
              <a:t>Bảng  </a:t>
            </a:r>
            <a:r>
              <a:rPr lang="en-US" altLang="zh-CN" sz="1300" i="1">
                <a:latin typeface="Times New Roman" panose="02020603050405020304"/>
                <a:ea typeface="Calibri" panose="020F0502020204030204"/>
              </a:rPr>
              <a:t>14</a:t>
            </a:r>
            <a:r>
              <a:rPr lang="en-US" altLang="zh-CN" sz="1300" i="1">
                <a:latin typeface="Times New Roman" panose="02020603050405020304"/>
                <a:ea typeface="Calibri" panose="020F0502020204030204"/>
              </a:rPr>
              <a:t>:Bảng x</a:t>
            </a:r>
            <a:r>
              <a:rPr lang="en-US" altLang="zh-CN" sz="1300" i="1">
                <a:latin typeface="Times New Roman" panose="02020603050405020304"/>
                <a:ea typeface="Calibri" panose="020F0502020204030204"/>
              </a:rPr>
              <a:t>ây dựng các trường hợp </a:t>
            </a:r>
            <a:r>
              <a:rPr lang="en-US" altLang="zh-CN" sz="1300" i="1">
                <a:latin typeface="Times New Roman" panose="02020603050405020304"/>
                <a:ea typeface="Calibri" panose="020F0502020204030204"/>
              </a:rPr>
              <a:t>k</a:t>
            </a:r>
            <a:r>
              <a:rPr lang="en-US" altLang="zh-CN" sz="1300" i="1">
                <a:latin typeface="Times New Roman" panose="02020603050405020304"/>
                <a:ea typeface="Calibri" panose="020F0502020204030204"/>
              </a:rPr>
              <a:t>iểm thử chức năng</a:t>
            </a:r>
            <a:r>
              <a:rPr lang="en-US" altLang="zh-CN" sz="1300" i="1">
                <a:latin typeface="Times New Roman" panose="02020603050405020304"/>
                <a:ea typeface="Calibri" panose="020F0502020204030204"/>
              </a:rPr>
              <a:t> đăng nhập.</a:t>
            </a:r>
            <a:endParaRPr lang="en-US" altLang="zh-CN"/>
          </a:p>
        </p:txBody>
      </p:sp>
      <p:graphicFrame>
        <p:nvGraphicFramePr>
          <p:cNvPr id="7" name="Table 6"/>
          <p:cNvGraphicFramePr/>
          <p:nvPr/>
        </p:nvGraphicFramePr>
        <p:xfrm>
          <a:off x="501650" y="1936115"/>
          <a:ext cx="7706995" cy="3926840"/>
        </p:xfrm>
        <a:graphic>
          <a:graphicData uri="http://schemas.openxmlformats.org/drawingml/2006/table">
            <a:tbl>
              <a:tblPr/>
              <a:tblGrid>
                <a:gridCol w="1884680"/>
                <a:gridCol w="5822315"/>
              </a:tblGrid>
              <a:tr h="30797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Mã Testcase</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TC-1</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1468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Mô tả</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Tahoma" panose="020B0604030504040204"/>
                        </a:rPr>
                        <a:t>Kiểm tra đăng nhập thành công khi nhập đúng email và mật khẩu</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1531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Điều kiện đầu</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Tahoma" panose="020B0604030504040204"/>
                        </a:rPr>
                        <a:t>Truy cập vào được trang đăng nhập của website HatGiongTheGioi</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46621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Các bước </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1">
                          <a:solidFill>
                            <a:srgbClr val="000000"/>
                          </a:solidFill>
                          <a:latin typeface="Times New Roman" panose="02020603050405020304"/>
                          <a:ea typeface="Tahoma" panose="020B0604030504040204"/>
                        </a:rPr>
                        <a:t>Bước 1</a:t>
                      </a:r>
                      <a:r>
                        <a:rPr lang="en-US" altLang="zh-CN" sz="1300" i="0">
                          <a:solidFill>
                            <a:srgbClr val="000000"/>
                          </a:solidFill>
                          <a:latin typeface="Times New Roman" panose="02020603050405020304"/>
                          <a:ea typeface="Tahoma" panose="020B0604030504040204"/>
                        </a:rPr>
                        <a:t>:</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Nhập email</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và mật khẩu đã được đăng ký</a:t>
                      </a:r>
                      <a:endParaRPr lang="en-US" altLang="zh-CN" sz="1300" i="0">
                        <a:solidFill>
                          <a:srgbClr val="000000"/>
                        </a:solidFill>
                        <a:latin typeface="Times New Roman" panose="02020603050405020304"/>
                        <a:ea typeface="Tahoma" panose="020B0604030504040204"/>
                      </a:endParaRPr>
                    </a:p>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Tahoma" panose="020B0604030504040204"/>
                        </a:rPr>
                        <a:t>(Email: </a:t>
                      </a:r>
                      <a:r>
                        <a:rPr lang="en-US" altLang="zh-CN" sz="1300" i="0">
                          <a:solidFill>
                            <a:srgbClr val="000000"/>
                          </a:solidFill>
                          <a:latin typeface="Times New Roman" panose="02020603050405020304"/>
                          <a:ea typeface="Tahoma" panose="020B0604030504040204"/>
                          <a:hlinkClick r:id="rId1" action="ppaction://hlinkfile"/>
                        </a:rPr>
                        <a:t>bichngoc18092k4@gmail.com</a:t>
                      </a:r>
                      <a:r>
                        <a:rPr lang="en-US" altLang="zh-CN" sz="1300" i="0">
                          <a:solidFill>
                            <a:srgbClr val="000000"/>
                          </a:solidFill>
                          <a:latin typeface="Times New Roman" panose="02020603050405020304"/>
                          <a:ea typeface="Tahoma" panose="020B0604030504040204"/>
                        </a:rPr>
                        <a:t>; Mật khẩu: Ngoc1809)</a:t>
                      </a:r>
                      <a:br>
                        <a:rPr lang="en-US" altLang="zh-CN" sz="1300" i="0">
                          <a:solidFill>
                            <a:srgbClr val="000000"/>
                          </a:solidFill>
                          <a:latin typeface="Times New Roman" panose="02020603050405020304"/>
                          <a:ea typeface="Tahoma" panose="020B0604030504040204"/>
                        </a:rPr>
                      </a:br>
                      <a:r>
                        <a:rPr lang="en-US" altLang="zh-CN" sz="1300" i="1">
                          <a:solidFill>
                            <a:srgbClr val="000000"/>
                          </a:solidFill>
                          <a:latin typeface="Times New Roman" panose="02020603050405020304"/>
                          <a:ea typeface="Tahoma" panose="020B0604030504040204"/>
                        </a:rPr>
                        <a:t>Bước 2:</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Click</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button</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Đăng nhập</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1468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Kết quả mong đợi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Tahoma" panose="020B0604030504040204"/>
                        </a:rPr>
                        <a:t>Nhập đúng email </a:t>
                      </a:r>
                      <a:r>
                        <a:rPr lang="en-US" altLang="zh-CN" sz="1300" i="0">
                          <a:solidFill>
                            <a:srgbClr val="000000"/>
                          </a:solidFill>
                          <a:latin typeface="Times New Roman" panose="02020603050405020304"/>
                          <a:ea typeface="Tahoma" panose="020B0604030504040204"/>
                        </a:rPr>
                        <a:t>và mật khẩu</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sẽ chuyển </a:t>
                      </a:r>
                      <a:r>
                        <a:rPr lang="en-US" altLang="zh-CN" sz="1300" i="0">
                          <a:solidFill>
                            <a:srgbClr val="000000"/>
                          </a:solidFill>
                          <a:latin typeface="Times New Roman" panose="02020603050405020304"/>
                          <a:ea typeface="Tahoma" panose="020B0604030504040204"/>
                        </a:rPr>
                        <a:t>người dùng</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vào màn hình</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chính của trang web</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0797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Trạng thái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spcBef>
                          <a:spcPct val="0"/>
                        </a:spcBef>
                        <a:spcAft>
                          <a:spcPct val="0"/>
                        </a:spcAft>
                      </a:pPr>
                      <a:endParaRPr sz="1300" b="1" i="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4" name="Shape 94"/>
        <p:cNvGrpSpPr/>
        <p:nvPr/>
      </p:nvGrpSpPr>
      <p:grpSpPr>
        <a:xfrm>
          <a:off x="0" y="0"/>
          <a:ext cx="0" cy="0"/>
          <a:chOff x="0" y="0"/>
          <a:chExt cx="0" cy="0"/>
        </a:xfrm>
      </p:grpSpPr>
      <p:sp>
        <p:nvSpPr>
          <p:cNvPr id="95" name="Google Shape;95;p2"/>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panose="020F0502020204030204"/>
              <a:buNone/>
            </a:pPr>
            <a:r>
              <a:rPr lang="en-US" sz="3200"/>
              <a:t>Nội dung</a:t>
            </a:r>
            <a:endParaRPr lang="en-US" sz="3200"/>
          </a:p>
        </p:txBody>
      </p:sp>
      <p:sp>
        <p:nvSpPr>
          <p:cNvPr id="96" name="Google Shape;96;p2"/>
          <p:cNvSpPr/>
          <p:nvPr/>
        </p:nvSpPr>
        <p:spPr>
          <a:xfrm>
            <a:off x="2715260" y="3800475"/>
            <a:ext cx="523303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Triển khai kiểm thử với ứng dụng </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Web</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7" name="Google Shape;97;p2"/>
          <p:cNvSpPr/>
          <p:nvPr/>
        </p:nvSpPr>
        <p:spPr>
          <a:xfrm>
            <a:off x="2843642" y="276691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Phân yêu cầu và lập kế hoạch kiểm thử</a:t>
            </a:r>
            <a:r>
              <a:rPr lang="vi-VN" altLang="en-US" sz="1800" b="1" i="0" u="heavy" strike="noStrike" cap="none">
                <a:solidFill>
                  <a:schemeClr val="dk1"/>
                </a:solidFill>
                <a:latin typeface="Arial" panose="020B0604020202020204"/>
                <a:ea typeface="Arial" panose="020B0604020202020204"/>
                <a:cs typeface="Arial" panose="020B0604020202020204"/>
                <a:sym typeface="Arial" panose="020B0604020202020204"/>
              </a:rPr>
              <a:t> </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8" name="Google Shape;98;p2"/>
          <p:cNvSpPr/>
          <p:nvPr/>
        </p:nvSpPr>
        <p:spPr>
          <a:xfrm>
            <a:off x="2406650" y="1887855"/>
            <a:ext cx="554164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C</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ơ sở lý thuyết </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9" name="Google Shape;99;p2"/>
          <p:cNvSpPr/>
          <p:nvPr/>
        </p:nvSpPr>
        <p:spPr>
          <a:xfrm>
            <a:off x="1472079" y="86617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Tổng quan về đề </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tài</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00" name="Google Shape;100;p2"/>
          <p:cNvGrpSpPr/>
          <p:nvPr/>
        </p:nvGrpSpPr>
        <p:grpSpPr>
          <a:xfrm>
            <a:off x="1154579" y="955079"/>
            <a:ext cx="381000" cy="381000"/>
            <a:chOff x="2078" y="1680"/>
            <a:chExt cx="1615" cy="1615"/>
          </a:xfrm>
        </p:grpSpPr>
        <p:sp>
          <p:nvSpPr>
            <p:cNvPr id="101" name="Google Shape;10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2" name="Google Shape;10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4" name="Google Shape;10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5" name="Google Shape;10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6" name="Google Shape;10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7" name="Google Shape;107;p2"/>
          <p:cNvGrpSpPr/>
          <p:nvPr/>
        </p:nvGrpSpPr>
        <p:grpSpPr>
          <a:xfrm>
            <a:off x="2067345" y="2014695"/>
            <a:ext cx="381000" cy="381000"/>
            <a:chOff x="2078" y="1680"/>
            <a:chExt cx="1615" cy="1615"/>
          </a:xfrm>
        </p:grpSpPr>
        <p:sp>
          <p:nvSpPr>
            <p:cNvPr id="108" name="Google Shape;10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9" name="Google Shape;10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1" name="Google Shape;11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2" name="Google Shape;11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3" name="Google Shape;11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14" name="Google Shape;114;p2"/>
          <p:cNvGrpSpPr/>
          <p:nvPr/>
        </p:nvGrpSpPr>
        <p:grpSpPr>
          <a:xfrm>
            <a:off x="2435338" y="2893914"/>
            <a:ext cx="381000" cy="381000"/>
            <a:chOff x="2078" y="1680"/>
            <a:chExt cx="1615" cy="1615"/>
          </a:xfrm>
        </p:grpSpPr>
        <p:sp>
          <p:nvSpPr>
            <p:cNvPr id="115" name="Google Shape;115;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6" name="Google Shape;116;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7" name="Google Shape;117;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8" name="Google Shape;118;p2"/>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9" name="Google Shape;119;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0" name="Google Shape;120;p2"/>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21" name="Google Shape;121;p2"/>
          <p:cNvGrpSpPr/>
          <p:nvPr/>
        </p:nvGrpSpPr>
        <p:grpSpPr>
          <a:xfrm>
            <a:off x="2447566" y="3800341"/>
            <a:ext cx="355600" cy="381000"/>
            <a:chOff x="2078" y="1680"/>
            <a:chExt cx="1615" cy="1615"/>
          </a:xfrm>
        </p:grpSpPr>
        <p:sp>
          <p:nvSpPr>
            <p:cNvPr id="122" name="Google Shape;122;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3" name="Google Shape;123;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4" name="Google Shape;124;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5" name="Google Shape;125;p2"/>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6" name="Google Shape;126;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7" name="Google Shape;127;p2"/>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36" name="Google Shape;136;p2"/>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7" name="Google Shape;137;p2"/>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8" name="Google Shape;138;p2"/>
          <p:cNvSpPr/>
          <p:nvPr/>
        </p:nvSpPr>
        <p:spPr>
          <a:xfrm>
            <a:off x="1893921" y="575879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dk1"/>
                </a:solidFill>
                <a:sym typeface="Arial" panose="020B0604020202020204"/>
              </a:rPr>
              <a:t>Q&amp;A</a:t>
            </a:r>
            <a:endParaRPr lang="en-US" sz="1800" b="1">
              <a:solidFill>
                <a:schemeClr val="dk1"/>
              </a:solidFill>
              <a:latin typeface="Arial" panose="020B0604020202020204"/>
              <a:ea typeface="Arial" panose="020B0604020202020204"/>
              <a:cs typeface="Arial" panose="020B0604020202020204"/>
              <a:sym typeface="Arial" panose="020B0604020202020204"/>
            </a:endParaRPr>
          </a:p>
        </p:txBody>
      </p:sp>
      <p:sp>
        <p:nvSpPr>
          <p:cNvPr id="139" name="Google Shape;139;p2"/>
          <p:cNvSpPr/>
          <p:nvPr/>
        </p:nvSpPr>
        <p:spPr>
          <a:xfrm>
            <a:off x="250778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chemeClr val="dk1"/>
                </a:solidFill>
                <a:latin typeface="Arial" panose="020B0604020202020204"/>
                <a:ea typeface="Arial" panose="020B0604020202020204"/>
                <a:cs typeface="Arial" panose="020B0604020202020204"/>
                <a:sym typeface="Arial" panose="020B0604020202020204"/>
              </a:rPr>
              <a:t>triển</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40" name="Google Shape;140;p2"/>
          <p:cNvGrpSpPr/>
          <p:nvPr/>
        </p:nvGrpSpPr>
        <p:grpSpPr>
          <a:xfrm>
            <a:off x="2126781" y="4808303"/>
            <a:ext cx="381000" cy="381000"/>
            <a:chOff x="2078" y="1680"/>
            <a:chExt cx="1615" cy="1615"/>
          </a:xfrm>
        </p:grpSpPr>
        <p:sp>
          <p:nvSpPr>
            <p:cNvPr id="141" name="Google Shape;14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2" name="Google Shape;14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3" name="Google Shape;14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4" name="Google Shape;14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5" name="Google Shape;14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6" name="Google Shape;14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47" name="Google Shape;147;p2"/>
          <p:cNvGrpSpPr/>
          <p:nvPr/>
        </p:nvGrpSpPr>
        <p:grpSpPr>
          <a:xfrm>
            <a:off x="1589122" y="5865161"/>
            <a:ext cx="381000" cy="381000"/>
            <a:chOff x="2078" y="1680"/>
            <a:chExt cx="1615" cy="1615"/>
          </a:xfrm>
        </p:grpSpPr>
        <p:sp>
          <p:nvSpPr>
            <p:cNvPr id="148" name="Google Shape;14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9" name="Google Shape;14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0" name="Google Shape;15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1" name="Google Shape;15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2" name="Google Shape;15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3" name="Google Shape;15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2900"/>
              <a:t>Xây dựng các trường hợp kiểm thử</a:t>
            </a:r>
            <a:endParaRPr lang="vi-VN" altLang="en-US" sz="2900"/>
          </a:p>
        </p:txBody>
      </p:sp>
      <p:sp>
        <p:nvSpPr>
          <p:cNvPr id="3" name="Text Placeholder 2"/>
          <p:cNvSpPr/>
          <p:nvPr>
            <p:ph type="body" idx="1"/>
          </p:nvPr>
        </p:nvSpPr>
        <p:spPr>
          <a:xfrm>
            <a:off x="182245" y="668020"/>
            <a:ext cx="8245475" cy="5627370"/>
          </a:xfrm>
        </p:spPr>
        <p:txBody>
          <a:bodyPr/>
          <a:p>
            <a:pPr marL="114300" indent="0">
              <a:buNone/>
            </a:pPr>
            <a:r>
              <a:rPr lang="vi-VN" altLang="en-US">
                <a:sym typeface="+mn-ea"/>
              </a:rPr>
              <a:t>Một số các testcase chức </a:t>
            </a:r>
            <a:r>
              <a:rPr lang="vi-VN" altLang="en-US">
                <a:sym typeface="+mn-ea"/>
              </a:rPr>
              <a:t>năng:</a:t>
            </a:r>
            <a:endParaRPr lang="vi-VN" altLang="en-US">
              <a:sym typeface="+mn-ea"/>
            </a:endParaRPr>
          </a:p>
        </p:txBody>
      </p:sp>
      <p:sp>
        <p:nvSpPr>
          <p:cNvPr id="4" name="Text Box 3"/>
          <p:cNvSpPr txBox="1"/>
          <p:nvPr/>
        </p:nvSpPr>
        <p:spPr>
          <a:xfrm>
            <a:off x="763270" y="1379855"/>
            <a:ext cx="6883400" cy="843915"/>
          </a:xfrm>
          <a:prstGeom prst="rect">
            <a:avLst/>
          </a:prstGeom>
        </p:spPr>
        <p:txBody>
          <a:bodyPr>
            <a:noAutofit/>
          </a:bodyPr>
          <a:p>
            <a:pPr marL="0" indent="360045" algn="ctr" defTabSz="266700">
              <a:lnSpc>
                <a:spcPct val="150000"/>
              </a:lnSpc>
              <a:spcBef>
                <a:spcPts val="1200"/>
              </a:spcBef>
              <a:spcAft>
                <a:spcPts val="600"/>
              </a:spcAft>
            </a:pPr>
            <a:r>
              <a:rPr lang="en-US" altLang="zh-CN" sz="1600" i="1">
                <a:latin typeface="Times New Roman" panose="02020603050405020304"/>
                <a:ea typeface="Calibri" panose="020F0502020204030204"/>
              </a:rPr>
              <a:t>Bảng  15: Bảng xây dựng các trường hợp Kiểm thử chức năng đăng ký.</a:t>
            </a:r>
            <a:endParaRPr lang="en-US" altLang="zh-CN" sz="1600" i="1">
              <a:latin typeface="Times New Roman" panose="02020603050405020304"/>
              <a:ea typeface="Calibri" panose="020F0502020204030204"/>
            </a:endParaRPr>
          </a:p>
        </p:txBody>
      </p:sp>
      <p:graphicFrame>
        <p:nvGraphicFramePr>
          <p:cNvPr id="6" name="Table 5"/>
          <p:cNvGraphicFramePr/>
          <p:nvPr/>
        </p:nvGraphicFramePr>
        <p:xfrm>
          <a:off x="603885" y="2209800"/>
          <a:ext cx="7747635" cy="3323590"/>
        </p:xfrm>
        <a:graphic>
          <a:graphicData uri="http://schemas.openxmlformats.org/drawingml/2006/table">
            <a:tbl>
              <a:tblPr/>
              <a:tblGrid>
                <a:gridCol w="1894840"/>
                <a:gridCol w="5852795"/>
              </a:tblGrid>
              <a:tr h="30226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Mã Testcase</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TC-01</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0388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Mô tả</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Kiểm tra chức năng đăng ký khi nhập đầy đủ và chính xác các thông tin đăng ký</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0452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Điều kiện đầu</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Truy cập vào được trang đăng ký của website HatGiongTheGioi</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90678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Các bước </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1">
                          <a:solidFill>
                            <a:srgbClr val="000000"/>
                          </a:solidFill>
                          <a:latin typeface="Times New Roman" panose="02020603050405020304"/>
                          <a:ea typeface="Tahoma" panose="020B0604030504040204"/>
                        </a:rPr>
                        <a:t>Bước 1</a:t>
                      </a:r>
                      <a:r>
                        <a:rPr lang="en-US" altLang="zh-CN" sz="1300" i="0">
                          <a:solidFill>
                            <a:srgbClr val="000000"/>
                          </a:solidFill>
                          <a:latin typeface="Times New Roman" panose="02020603050405020304"/>
                          <a:ea typeface="Tahoma" panose="020B0604030504040204"/>
                        </a:rPr>
                        <a:t>: Nhập email, mật khẩu, xác nhận mật khẩu, họ tên, điện thoại, quốc gia, địa chỉ</a:t>
                      </a:r>
                      <a:br>
                        <a:rPr lang="en-US" altLang="zh-CN" sz="1300" i="0">
                          <a:solidFill>
                            <a:srgbClr val="000000"/>
                          </a:solidFill>
                          <a:latin typeface="Times New Roman" panose="02020603050405020304"/>
                          <a:ea typeface="Tahoma" panose="020B0604030504040204"/>
                        </a:rPr>
                      </a:br>
                      <a:r>
                        <a:rPr lang="en-US" altLang="zh-CN" sz="1300" i="1">
                          <a:solidFill>
                            <a:srgbClr val="000000"/>
                          </a:solidFill>
                          <a:latin typeface="Times New Roman" panose="02020603050405020304"/>
                          <a:ea typeface="Tahoma" panose="020B0604030504040204"/>
                        </a:rPr>
                        <a:t>Bước 2:</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Click vào button "ĐĂNG KÝ"</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0388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Kết quả mong đợi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Thông báo Đăng ký thành công, chuyển người dùng vào trang đăng nhập</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0226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Trạng thái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spcBef>
                          <a:spcPct val="0"/>
                        </a:spcBef>
                        <a:spcAft>
                          <a:spcPct val="0"/>
                        </a:spcAft>
                      </a:pPr>
                      <a:endParaRPr sz="1300" b="1" i="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2900"/>
              <a:t>Xây dựng các trường hợp kiểm thử</a:t>
            </a:r>
            <a:endParaRPr lang="vi-VN" altLang="en-US" sz="2900"/>
          </a:p>
        </p:txBody>
      </p:sp>
      <p:sp>
        <p:nvSpPr>
          <p:cNvPr id="3" name="Text Placeholder 2"/>
          <p:cNvSpPr/>
          <p:nvPr>
            <p:ph type="body" idx="1"/>
          </p:nvPr>
        </p:nvSpPr>
        <p:spPr>
          <a:xfrm>
            <a:off x="182245" y="668020"/>
            <a:ext cx="8245475" cy="5627370"/>
          </a:xfrm>
        </p:spPr>
        <p:txBody>
          <a:bodyPr/>
          <a:p>
            <a:pPr marL="114300" indent="0">
              <a:buNone/>
            </a:pPr>
            <a:r>
              <a:rPr lang="vi-VN" altLang="en-US">
                <a:sym typeface="+mn-ea"/>
              </a:rPr>
              <a:t>Một số các testcase giao </a:t>
            </a:r>
            <a:r>
              <a:rPr lang="vi-VN" altLang="en-US">
                <a:sym typeface="+mn-ea"/>
              </a:rPr>
              <a:t>diện:</a:t>
            </a:r>
            <a:endParaRPr lang="vi-VN" altLang="en-US">
              <a:sym typeface="+mn-ea"/>
            </a:endParaRPr>
          </a:p>
        </p:txBody>
      </p:sp>
      <p:sp>
        <p:nvSpPr>
          <p:cNvPr id="5" name="Text Box 4"/>
          <p:cNvSpPr txBox="1"/>
          <p:nvPr/>
        </p:nvSpPr>
        <p:spPr>
          <a:xfrm>
            <a:off x="1241425" y="1379855"/>
            <a:ext cx="6040755" cy="1011555"/>
          </a:xfrm>
          <a:prstGeom prst="rect">
            <a:avLst/>
          </a:prstGeom>
        </p:spPr>
        <p:txBody>
          <a:bodyPr>
            <a:noAutofit/>
          </a:bodyPr>
          <a:p>
            <a:pPr marL="0" indent="360045" algn="ctr" defTabSz="266700">
              <a:lnSpc>
                <a:spcPct val="150000"/>
              </a:lnSpc>
              <a:spcBef>
                <a:spcPts val="1200"/>
              </a:spcBef>
              <a:spcAft>
                <a:spcPts val="600"/>
              </a:spcAft>
            </a:pPr>
            <a:r>
              <a:rPr lang="en-US" altLang="zh-CN" sz="1600" i="1">
                <a:latin typeface="Times New Roman" panose="02020603050405020304"/>
                <a:ea typeface="Calibri" panose="020F0502020204030204"/>
              </a:rPr>
              <a:t>Bảng  20:Xây dựng và thực thi các trường hợp Kiểm thử giao diện.</a:t>
            </a:r>
            <a:endParaRPr lang="en-US" altLang="zh-CN" sz="1600" i="1">
              <a:latin typeface="Times New Roman" panose="02020603050405020304"/>
              <a:ea typeface="Calibri" panose="020F0502020204030204"/>
            </a:endParaRPr>
          </a:p>
        </p:txBody>
      </p:sp>
      <p:graphicFrame>
        <p:nvGraphicFramePr>
          <p:cNvPr id="7" name="Table 6"/>
          <p:cNvGraphicFramePr/>
          <p:nvPr/>
        </p:nvGraphicFramePr>
        <p:xfrm>
          <a:off x="1142365" y="2084070"/>
          <a:ext cx="6798945" cy="4109720"/>
        </p:xfrm>
        <a:graphic>
          <a:graphicData uri="http://schemas.openxmlformats.org/drawingml/2006/table">
            <a:tbl>
              <a:tblPr/>
              <a:tblGrid>
                <a:gridCol w="1663065"/>
                <a:gridCol w="5135880"/>
              </a:tblGrid>
              <a:tr h="48768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Mã Testcase</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TC-1</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6258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Mô tả</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ctr">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Kiểm tra bố cục responsive</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72390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Điều kiện đầu</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ctr">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Trang web được thiết kế responsive.</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44907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Các bước thực thi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t">
                        <a:lnSpc>
                          <a:spcPct val="150000"/>
                        </a:lnSpc>
                        <a:spcBef>
                          <a:spcPts val="1200"/>
                        </a:spcBef>
                        <a:spcAft>
                          <a:spcPts val="600"/>
                        </a:spcAft>
                      </a:pPr>
                      <a:r>
                        <a:rPr lang="en-US" altLang="zh-CN" sz="1300" i="1">
                          <a:solidFill>
                            <a:srgbClr val="000000"/>
                          </a:solidFill>
                          <a:latin typeface="Times New Roman" panose="02020603050405020304"/>
                          <a:ea typeface="Tahoma" panose="020B0604030504040204"/>
                        </a:rPr>
                        <a:t>Bước 1</a:t>
                      </a:r>
                      <a:r>
                        <a:rPr lang="en-US" altLang="zh-CN" sz="1300" i="0">
                          <a:solidFill>
                            <a:srgbClr val="000000"/>
                          </a:solidFill>
                          <a:latin typeface="Times New Roman" panose="02020603050405020304"/>
                          <a:ea typeface="Tahoma" panose="020B0604030504040204"/>
                        </a:rPr>
                        <a:t>: Mở trang trên các thiết bị khác nhau (PC, tablet, mobile).</a:t>
                      </a:r>
                      <a:br>
                        <a:rPr lang="en-US" altLang="zh-CN" sz="1300" i="0">
                          <a:solidFill>
                            <a:srgbClr val="000000"/>
                          </a:solidFill>
                          <a:latin typeface="Times New Roman" panose="02020603050405020304"/>
                          <a:ea typeface="Tahoma" panose="020B0604030504040204"/>
                        </a:rPr>
                      </a:br>
                      <a:r>
                        <a:rPr lang="en-US" altLang="zh-CN" sz="1300" i="1">
                          <a:solidFill>
                            <a:srgbClr val="000000"/>
                          </a:solidFill>
                          <a:latin typeface="Times New Roman" panose="02020603050405020304"/>
                          <a:ea typeface="Tahoma" panose="020B0604030504040204"/>
                        </a:rPr>
                        <a:t>Bước 2:</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Quan sát xem các thành phần (menu, nút, banner) có tự điều chỉnh kích thước phù hợp không.</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724535">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Kết quả mong đợi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360045" algn="l" fontAlgn="ctr">
                        <a:lnSpc>
                          <a:spcPct val="150000"/>
                        </a:lnSpc>
                        <a:spcBef>
                          <a:spcPts val="1200"/>
                        </a:spcBef>
                        <a:spcAft>
                          <a:spcPts val="600"/>
                        </a:spcAft>
                      </a:pPr>
                      <a:r>
                        <a:rPr lang="en-US" altLang="zh-CN" sz="1300" i="0">
                          <a:solidFill>
                            <a:srgbClr val="000000"/>
                          </a:solidFill>
                          <a:latin typeface="Times New Roman" panose="02020603050405020304"/>
                          <a:ea typeface="SimSun" panose="02010600030101010101" pitchFamily="2" charset="-122"/>
                        </a:rPr>
                        <a:t>Trang web tự điều chỉnh kích thước và bố cục hợp lý trên các kích thước màn hình, không bị tràn hoặc ẩn nội dung.</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61950">
                <a:tc>
                  <a:txBody>
                    <a:bodyPr/>
                    <a:p>
                      <a:pPr marL="0" indent="360045" algn="ctr">
                        <a:lnSpc>
                          <a:spcPct val="150000"/>
                        </a:lnSpc>
                        <a:spcBef>
                          <a:spcPts val="1200"/>
                        </a:spcBef>
                        <a:spcAft>
                          <a:spcPts val="600"/>
                        </a:spcAft>
                      </a:pPr>
                      <a:r>
                        <a:rPr lang="en-US" altLang="zh-CN" sz="1300" b="1">
                          <a:latin typeface="Times New Roman" panose="02020603050405020304"/>
                          <a:ea typeface="Times New Roman" panose="02020603050405020304"/>
                        </a:rPr>
                        <a:t>Trạng thái</a:t>
                      </a:r>
                      <a:endParaRPr lang="en-US" altLang="zh-CN" sz="13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spcBef>
                          <a:spcPct val="0"/>
                        </a:spcBef>
                        <a:spcAft>
                          <a:spcPct val="0"/>
                        </a:spcAft>
                      </a:pPr>
                      <a:endParaRPr sz="1300" b="1" i="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2900"/>
              <a:t>Xây dựng các trường hợp kiểm thử</a:t>
            </a:r>
            <a:endParaRPr lang="vi-VN" altLang="en-US" sz="2900"/>
          </a:p>
        </p:txBody>
      </p:sp>
      <p:sp>
        <p:nvSpPr>
          <p:cNvPr id="3" name="Text Placeholder 2"/>
          <p:cNvSpPr/>
          <p:nvPr>
            <p:ph type="body" idx="1"/>
          </p:nvPr>
        </p:nvSpPr>
        <p:spPr/>
        <p:txBody>
          <a:bodyPr/>
          <a:p>
            <a:pPr marL="114300" indent="0">
              <a:buNone/>
            </a:pPr>
            <a:r>
              <a:rPr lang="vi-VN" altLang="en-US">
                <a:sym typeface="+mn-ea"/>
              </a:rPr>
              <a:t>Một số các testcase giao </a:t>
            </a:r>
            <a:r>
              <a:rPr lang="vi-VN" altLang="en-US">
                <a:sym typeface="+mn-ea"/>
              </a:rPr>
              <a:t>diện:</a:t>
            </a:r>
            <a:endParaRPr lang="vi-VN" altLang="en-US">
              <a:sym typeface="+mn-ea"/>
            </a:endParaRPr>
          </a:p>
        </p:txBody>
      </p:sp>
      <p:graphicFrame>
        <p:nvGraphicFramePr>
          <p:cNvPr id="4" name="Picture Placeholder 3"/>
          <p:cNvGraphicFramePr/>
          <p:nvPr>
            <p:ph type="pic" idx="2"/>
            <p:custDataLst>
              <p:tags r:id="rId1"/>
            </p:custDataLst>
          </p:nvPr>
        </p:nvGraphicFramePr>
        <p:xfrm>
          <a:off x="1298575" y="1701165"/>
          <a:ext cx="6682105" cy="3872230"/>
        </p:xfrm>
        <a:graphic>
          <a:graphicData uri="http://schemas.openxmlformats.org/drawingml/2006/table">
            <a:tbl>
              <a:tblPr/>
              <a:tblGrid>
                <a:gridCol w="1633855"/>
                <a:gridCol w="5048250"/>
              </a:tblGrid>
              <a:tr h="347345">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Mã Testcase</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TC-6</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411480">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Mô tả</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l" fontAlgn="ctr">
                        <a:lnSpc>
                          <a:spcPct val="114000"/>
                        </a:lnSpc>
                        <a:spcBef>
                          <a:spcPct val="0"/>
                        </a:spcBef>
                        <a:spcAft>
                          <a:spcPts val="1000"/>
                        </a:spcAft>
                      </a:pPr>
                      <a:r>
                        <a:rPr lang="en-US" altLang="zh-CN" sz="1300" i="0">
                          <a:solidFill>
                            <a:srgbClr val="000000"/>
                          </a:solidFill>
                          <a:latin typeface="Times New Roman" panose="02020603050405020304"/>
                          <a:ea typeface="SimSun" panose="02010600030101010101" pitchFamily="2" charset="-122"/>
                        </a:rPr>
                        <a:t>Kiểm tra tiêu đề trang web</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410845">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Điều kiện đầu</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l" fontAlgn="ctr">
                        <a:lnSpc>
                          <a:spcPct val="114000"/>
                        </a:lnSpc>
                        <a:spcBef>
                          <a:spcPct val="0"/>
                        </a:spcBef>
                        <a:spcAft>
                          <a:spcPts val="1000"/>
                        </a:spcAft>
                      </a:pPr>
                      <a:r>
                        <a:rPr lang="en-US" altLang="zh-CN" sz="1300" i="0">
                          <a:solidFill>
                            <a:srgbClr val="000000"/>
                          </a:solidFill>
                          <a:latin typeface="Times New Roman" panose="02020603050405020304"/>
                          <a:ea typeface="SimSun" panose="02010600030101010101" pitchFamily="2" charset="-122"/>
                        </a:rPr>
                        <a:t>Tiêu đề trang đã được cấu hình đầy đủ.</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645285">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Các bước thực thi</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l" fontAlgn="t">
                        <a:lnSpc>
                          <a:spcPct val="114000"/>
                        </a:lnSpc>
                        <a:spcBef>
                          <a:spcPct val="0"/>
                        </a:spcBef>
                        <a:spcAft>
                          <a:spcPts val="1000"/>
                        </a:spcAft>
                      </a:pPr>
                      <a:r>
                        <a:rPr lang="en-US" altLang="zh-CN" sz="1300" i="1">
                          <a:solidFill>
                            <a:srgbClr val="000000"/>
                          </a:solidFill>
                          <a:latin typeface="Times New Roman" panose="02020603050405020304"/>
                          <a:ea typeface="Tahoma" panose="020B0604030504040204"/>
                        </a:rPr>
                        <a:t>Bước 1</a:t>
                      </a:r>
                      <a:r>
                        <a:rPr lang="en-US" altLang="zh-CN" sz="1300" i="0">
                          <a:solidFill>
                            <a:srgbClr val="000000"/>
                          </a:solidFill>
                          <a:latin typeface="Times New Roman" panose="02020603050405020304"/>
                          <a:ea typeface="Tahoma" panose="020B0604030504040204"/>
                        </a:rPr>
                        <a:t>: Kiểm tra tiêu đề của trang hiển thị trên tab trình duyệt.</a:t>
                      </a:r>
                      <a:br>
                        <a:rPr lang="en-US" altLang="zh-CN" sz="1300" i="0">
                          <a:solidFill>
                            <a:srgbClr val="000000"/>
                          </a:solidFill>
                          <a:latin typeface="Times New Roman" panose="02020603050405020304"/>
                          <a:ea typeface="Tahoma" panose="020B0604030504040204"/>
                        </a:rPr>
                      </a:br>
                      <a:r>
                        <a:rPr lang="en-US" altLang="zh-CN" sz="1300" i="1">
                          <a:solidFill>
                            <a:srgbClr val="000000"/>
                          </a:solidFill>
                          <a:latin typeface="Times New Roman" panose="02020603050405020304"/>
                          <a:ea typeface="Tahoma" panose="020B0604030504040204"/>
                        </a:rPr>
                        <a:t>Bước 2:</a:t>
                      </a:r>
                      <a:r>
                        <a:rPr lang="en-US" altLang="zh-CN" sz="1300" i="0">
                          <a:solidFill>
                            <a:srgbClr val="000000"/>
                          </a:solidFill>
                          <a:latin typeface="Times New Roman" panose="02020603050405020304"/>
                          <a:ea typeface="Tahoma" panose="020B0604030504040204"/>
                        </a:rPr>
                        <a:t> </a:t>
                      </a:r>
                      <a:r>
                        <a:rPr lang="en-US" altLang="zh-CN" sz="1300" i="0">
                          <a:solidFill>
                            <a:srgbClr val="000000"/>
                          </a:solidFill>
                          <a:latin typeface="Times New Roman" panose="02020603050405020304"/>
                          <a:ea typeface="Tahoma" panose="020B0604030504040204"/>
                        </a:rPr>
                        <a:t>Đảm bảo tiêu đề không bị lỗi ký tự hoặc quá dài.</a:t>
                      </a:r>
                      <a:endParaRPr lang="en-US" altLang="zh-CN" sz="1300" i="0">
                        <a:solidFill>
                          <a:srgbClr val="000000"/>
                        </a:solidFill>
                        <a:latin typeface="Times New Roman" panose="02020603050405020304"/>
                        <a:ea typeface="Tahoma" panose="020B06040305040402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695325">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Kết quả mong đợi</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l" fontAlgn="ctr">
                        <a:lnSpc>
                          <a:spcPct val="114000"/>
                        </a:lnSpc>
                        <a:spcBef>
                          <a:spcPct val="0"/>
                        </a:spcBef>
                        <a:spcAft>
                          <a:spcPts val="1000"/>
                        </a:spcAft>
                      </a:pPr>
                      <a:r>
                        <a:rPr lang="en-US" altLang="zh-CN" sz="1300" i="0">
                          <a:solidFill>
                            <a:srgbClr val="000000"/>
                          </a:solidFill>
                          <a:latin typeface="Times New Roman" panose="02020603050405020304"/>
                          <a:ea typeface="SimSun" panose="02010600030101010101" pitchFamily="2" charset="-122"/>
                        </a:rPr>
                        <a:t>Tiêu đề hiển thị đúng, đầy đủ và không bị lỗi.</a:t>
                      </a:r>
                      <a:endParaRPr lang="en-US" altLang="zh-CN" sz="1300" i="0">
                        <a:solidFill>
                          <a:srgbClr val="000000"/>
                        </a:solidFill>
                        <a:latin typeface="Times New Roman" panose="02020603050405020304"/>
                        <a:ea typeface="SimSun" panose="02010600030101010101" pitchFamily="2" charset="-122"/>
                      </a:endParaRPr>
                    </a:p>
                  </a:txBody>
                  <a:tcPr marL="68580" marR="68580" marT="0" marB="0"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361950">
                <a:tc>
                  <a:txBody>
                    <a:bodyPr/>
                    <a:p>
                      <a:pPr>
                        <a:lnSpc>
                          <a:spcPct val="114000"/>
                        </a:lnSpc>
                        <a:spcBef>
                          <a:spcPct val="0"/>
                        </a:spcBef>
                        <a:spcAft>
                          <a:spcPts val="1000"/>
                        </a:spcAft>
                      </a:pPr>
                      <a:r>
                        <a:rPr lang="en-US" altLang="zh-CN" sz="1100" b="1">
                          <a:latin typeface="Times New Roman" panose="02020603050405020304"/>
                          <a:ea typeface="Times New Roman" panose="02020603050405020304"/>
                        </a:rPr>
                        <a:t>Trạng thái</a:t>
                      </a:r>
                      <a:endParaRPr lang="en-US" altLang="zh-CN" sz="11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spcBef>
                          <a:spcPct val="0"/>
                        </a:spcBef>
                        <a:spcAft>
                          <a:spcPct val="0"/>
                        </a:spcAft>
                      </a:pPr>
                      <a:endParaRPr sz="1300" b="1" i="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2900">
                <a:sym typeface="+mn-ea"/>
              </a:rPr>
              <a:t>Thực thi các trường hợp kiểm thử</a:t>
            </a:r>
            <a:endParaRPr lang="vi-VN" altLang="en-US" sz="2900"/>
          </a:p>
        </p:txBody>
      </p:sp>
      <p:sp>
        <p:nvSpPr>
          <p:cNvPr id="3" name="Text Placeholder 2"/>
          <p:cNvSpPr/>
          <p:nvPr>
            <p:ph type="body" idx="1"/>
          </p:nvPr>
        </p:nvSpPr>
        <p:spPr>
          <a:xfrm>
            <a:off x="307975" y="739775"/>
            <a:ext cx="3271520" cy="5555615"/>
          </a:xfrm>
        </p:spPr>
        <p:txBody>
          <a:bodyPr/>
          <a:p>
            <a:pPr marL="114300" indent="0">
              <a:buNone/>
            </a:pPr>
            <a:r>
              <a:rPr lang="vi-VN" altLang="en-US" b="1">
                <a:sym typeface="+mn-ea"/>
              </a:rPr>
              <a:t>* Thực thi các trường hợp kiểm thử bằng Katalon</a:t>
            </a:r>
            <a:endParaRPr lang="vi-VN" altLang="en-US" b="1">
              <a:sym typeface="+mn-ea"/>
            </a:endParaRPr>
          </a:p>
          <a:p>
            <a:pPr marL="114300" indent="0">
              <a:buNone/>
            </a:pPr>
            <a:r>
              <a:rPr lang="vi-VN" altLang="en-US"/>
              <a:t>++ </a:t>
            </a:r>
            <a:r>
              <a:rPr lang="vi-VN" altLang="en-US" u="sng"/>
              <a:t>K</a:t>
            </a:r>
            <a:r>
              <a:rPr lang="en-US" altLang="en-US" u="sng"/>
              <a:t>iểm thử chức n</a:t>
            </a:r>
            <a:r>
              <a:rPr lang="en-US" altLang="en-US" u="sng"/>
              <a:t>ă</a:t>
            </a:r>
            <a:r>
              <a:rPr lang="en-US" altLang="en-US" u="sng"/>
              <a:t>ng tìm kiếm:</a:t>
            </a:r>
            <a:endParaRPr lang="en-US" altLang="en-US" u="sng"/>
          </a:p>
          <a:p>
            <a:pPr marL="114300" indent="0">
              <a:buNone/>
            </a:pPr>
            <a:r>
              <a:rPr lang="en-US" altLang="en-US" b="1"/>
              <a:t>1</a:t>
            </a:r>
            <a:r>
              <a:rPr lang="en-US" altLang="en-US"/>
              <a:t>. Mở trình duyệt</a:t>
            </a:r>
            <a:endParaRPr lang="en-US" altLang="en-US"/>
          </a:p>
          <a:p>
            <a:pPr marL="114300" indent="0">
              <a:buNone/>
            </a:pPr>
            <a:r>
              <a:rPr lang="en-US" altLang="en-US" b="1"/>
              <a:t>2</a:t>
            </a:r>
            <a:r>
              <a:rPr lang="en-US" altLang="en-US"/>
              <a:t>. Chuyển h</a:t>
            </a:r>
            <a:r>
              <a:rPr lang="en-US" altLang="en-US"/>
              <a:t>ư</a:t>
            </a:r>
            <a:r>
              <a:rPr lang="en-US" altLang="en-US"/>
              <a:t>ớng </a:t>
            </a:r>
            <a:r>
              <a:rPr lang="en-US" altLang="en-US"/>
              <a:t>đ</a:t>
            </a:r>
            <a:r>
              <a:rPr lang="en-US" altLang="en-US"/>
              <a:t>ến trang chủ của website Hạt giống thế giới</a:t>
            </a:r>
            <a:endParaRPr lang="en-US" altLang="en-US"/>
          </a:p>
          <a:p>
            <a:pPr marL="114300" indent="0">
              <a:buNone/>
            </a:pPr>
            <a:r>
              <a:rPr lang="en-US" altLang="en-US" b="1"/>
              <a:t>3</a:t>
            </a:r>
            <a:r>
              <a:rPr lang="en-US" altLang="en-US"/>
              <a:t>. Mở rộng cửa sổ trình duyệt </a:t>
            </a:r>
            <a:r>
              <a:rPr lang="en-US" altLang="en-US"/>
              <a:t>đ</a:t>
            </a:r>
            <a:r>
              <a:rPr lang="en-US" altLang="en-US"/>
              <a:t>ể </a:t>
            </a:r>
            <a:r>
              <a:rPr lang="en-US" altLang="en-US"/>
              <a:t>đ</a:t>
            </a:r>
            <a:r>
              <a:rPr lang="en-US" altLang="en-US"/>
              <a:t>ảm bảo tất cả các phần tử có thể hiển thị </a:t>
            </a:r>
            <a:r>
              <a:rPr lang="en-US" altLang="en-US"/>
              <a:t>đ</a:t>
            </a:r>
            <a:r>
              <a:rPr lang="en-US" altLang="en-US"/>
              <a:t>ầy </a:t>
            </a:r>
            <a:r>
              <a:rPr lang="en-US" altLang="en-US"/>
              <a:t>đ</a:t>
            </a:r>
            <a:r>
              <a:rPr lang="en-US" altLang="en-US"/>
              <a:t>ủ trên trang</a:t>
            </a:r>
            <a:endParaRPr lang="en-US" altLang="en-US"/>
          </a:p>
          <a:p>
            <a:pPr marL="114300" indent="0">
              <a:buNone/>
            </a:pPr>
            <a:r>
              <a:rPr lang="en-US" altLang="en-US" b="1"/>
              <a:t>4</a:t>
            </a:r>
            <a:r>
              <a:rPr lang="en-US" altLang="en-US"/>
              <a:t>. Nhập từ khóa “túi xách” </a:t>
            </a:r>
            <a:r>
              <a:rPr lang="en-US" altLang="en-US"/>
              <a:t>đ</a:t>
            </a:r>
            <a:r>
              <a:rPr lang="en-US" altLang="en-US"/>
              <a:t>ể tìm kiếm sản phẩm</a:t>
            </a:r>
            <a:endParaRPr lang="en-US" altLang="en-US"/>
          </a:p>
          <a:p>
            <a:pPr marL="114300" indent="0">
              <a:buNone/>
            </a:pPr>
            <a:r>
              <a:rPr lang="en-US" altLang="en-US" b="1"/>
              <a:t>5</a:t>
            </a:r>
            <a:r>
              <a:rPr lang="en-US" altLang="en-US"/>
              <a:t>. Click vào biểu t</a:t>
            </a:r>
            <a:r>
              <a:rPr lang="en-US" altLang="en-US"/>
              <a:t>ư</a:t>
            </a:r>
            <a:r>
              <a:rPr lang="en-US" altLang="en-US"/>
              <a:t>ợng tìm kiếm</a:t>
            </a:r>
            <a:endParaRPr lang="en-US" altLang="en-US"/>
          </a:p>
          <a:p>
            <a:pPr marL="114300" indent="0">
              <a:buNone/>
            </a:pPr>
            <a:r>
              <a:rPr lang="en-US" altLang="en-US" b="1"/>
              <a:t>6</a:t>
            </a:r>
            <a:r>
              <a:rPr lang="en-US" altLang="en-US"/>
              <a:t>. Kiểm tra thông báo kết quả tìm kiếm sản phẩm hiện ra</a:t>
            </a:r>
            <a:endParaRPr lang="en-US" altLang="en-US"/>
          </a:p>
          <a:p>
            <a:pPr marL="114300" indent="0">
              <a:buNone/>
            </a:pPr>
            <a:r>
              <a:rPr lang="vi-VN" altLang="en-US" b="1"/>
              <a:t>7</a:t>
            </a:r>
            <a:r>
              <a:rPr lang="en-US" altLang="en-US"/>
              <a:t>. </a:t>
            </a:r>
            <a:r>
              <a:rPr lang="en-US" altLang="en-US"/>
              <a:t>Đ</a:t>
            </a:r>
            <a:r>
              <a:rPr lang="en-US" altLang="en-US"/>
              <a:t>óng cửa sổ trình duyệt</a:t>
            </a:r>
            <a:endParaRPr lang="en-US" altLang="en-US"/>
          </a:p>
          <a:p>
            <a:pPr marL="114300" indent="0">
              <a:buNone/>
            </a:pPr>
            <a:endParaRPr lang="en-US" altLang="en-US"/>
          </a:p>
        </p:txBody>
      </p:sp>
      <p:pic>
        <p:nvPicPr>
          <p:cNvPr id="4" name="Picture Placeholder -2147482596"/>
          <p:cNvPicPr>
            <a:picLocks noChangeAspect="1"/>
          </p:cNvPicPr>
          <p:nvPr>
            <p:ph type="pic" idx="2"/>
          </p:nvPr>
        </p:nvPicPr>
        <p:blipFill>
          <a:blip r:embed="rId1"/>
          <a:stretch>
            <a:fillRect/>
          </a:stretch>
        </p:blipFill>
        <p:spPr>
          <a:xfrm>
            <a:off x="3887470" y="1373505"/>
            <a:ext cx="4948555" cy="467233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vi-VN" altLang="en-US" sz="2900"/>
          </a:p>
        </p:txBody>
      </p:sp>
      <p:sp>
        <p:nvSpPr>
          <p:cNvPr id="3" name="Text Placeholder 2"/>
          <p:cNvSpPr/>
          <p:nvPr>
            <p:ph type="body" idx="1"/>
          </p:nvPr>
        </p:nvSpPr>
        <p:spPr>
          <a:xfrm>
            <a:off x="139065" y="739775"/>
            <a:ext cx="3440430" cy="5555615"/>
          </a:xfrm>
        </p:spPr>
        <p:txBody>
          <a:bodyPr/>
          <a:p>
            <a:pPr marL="114300" indent="0">
              <a:buNone/>
            </a:pPr>
            <a:r>
              <a:rPr lang="vi-VN" altLang="en-US" u="sng"/>
              <a:t>*Thực thi chức năng Thêm giỏ hàng</a:t>
            </a:r>
            <a:endParaRPr lang="en-US" altLang="en-US" u="sng"/>
          </a:p>
          <a:p>
            <a:pPr marL="114300" indent="0">
              <a:buNone/>
            </a:pPr>
            <a:endParaRPr lang="en-US" altLang="en-US"/>
          </a:p>
          <a:p>
            <a:pPr marL="114300" indent="0">
              <a:buNone/>
            </a:pPr>
            <a:r>
              <a:rPr lang="en-US" altLang="en-US"/>
              <a:t>1. Mở trình duyệt</a:t>
            </a:r>
            <a:endParaRPr lang="en-US" altLang="en-US"/>
          </a:p>
          <a:p>
            <a:pPr marL="114300" indent="0">
              <a:buNone/>
            </a:pPr>
            <a:r>
              <a:rPr lang="en-US" altLang="en-US"/>
              <a:t>2. Chuyển h</a:t>
            </a:r>
            <a:r>
              <a:rPr lang="" altLang="en-US"/>
              <a:t>ư</a:t>
            </a:r>
            <a:r>
              <a:rPr lang="en-US" altLang="en-US"/>
              <a:t>ớng </a:t>
            </a:r>
            <a:r>
              <a:rPr lang="" altLang="en-US"/>
              <a:t>đ</a:t>
            </a:r>
            <a:r>
              <a:rPr lang="en-US" altLang="en-US"/>
              <a:t>ến trang chủ của website Hạt giống thế giới</a:t>
            </a:r>
            <a:endParaRPr lang="en-US" altLang="en-US"/>
          </a:p>
          <a:p>
            <a:pPr marL="114300" indent="0">
              <a:buNone/>
            </a:pPr>
            <a:r>
              <a:rPr lang="en-US" altLang="en-US"/>
              <a:t>3. Click vào </a:t>
            </a:r>
            <a:r>
              <a:rPr lang="" altLang="en-US"/>
              <a:t>Đă</a:t>
            </a:r>
            <a:r>
              <a:rPr lang="en-US" altLang="en-US"/>
              <a:t>ng nhập</a:t>
            </a:r>
            <a:endParaRPr lang="en-US" altLang="en-US"/>
          </a:p>
          <a:p>
            <a:pPr marL="114300" indent="0">
              <a:buNone/>
            </a:pPr>
            <a:r>
              <a:rPr lang="en-US" altLang="en-US"/>
              <a:t>4. Nhập email</a:t>
            </a:r>
            <a:endParaRPr lang="en-US" altLang="en-US"/>
          </a:p>
          <a:p>
            <a:pPr marL="114300" indent="0">
              <a:buNone/>
            </a:pPr>
            <a:r>
              <a:rPr lang="en-US" altLang="en-US"/>
              <a:t>5. Nhập mật khẩu</a:t>
            </a:r>
            <a:endParaRPr lang="en-US" altLang="en-US"/>
          </a:p>
          <a:p>
            <a:pPr marL="114300" indent="0">
              <a:buNone/>
            </a:pPr>
            <a:r>
              <a:rPr lang="en-US" altLang="en-US"/>
              <a:t>6. Click vào biểu t</a:t>
            </a:r>
            <a:r>
              <a:rPr lang="" altLang="en-US"/>
              <a:t>ư</a:t>
            </a:r>
            <a:r>
              <a:rPr lang="en-US" altLang="en-US"/>
              <a:t>ợng </a:t>
            </a:r>
            <a:r>
              <a:rPr lang="" altLang="en-US"/>
              <a:t>đă</a:t>
            </a:r>
            <a:r>
              <a:rPr lang="en-US" altLang="en-US"/>
              <a:t>ng nhập</a:t>
            </a:r>
            <a:endParaRPr lang="en-US" altLang="en-US"/>
          </a:p>
          <a:p>
            <a:pPr marL="114300" indent="0">
              <a:buNone/>
            </a:pPr>
            <a:r>
              <a:rPr lang="en-US" altLang="en-US"/>
              <a:t>7. Click vào sản phẩm muốn thêm giỏ hàng </a:t>
            </a:r>
            <a:endParaRPr lang="en-US" altLang="en-US"/>
          </a:p>
          <a:p>
            <a:pPr marL="114300" indent="0">
              <a:buNone/>
            </a:pPr>
            <a:r>
              <a:rPr lang="en-US" altLang="en-US"/>
              <a:t>8. Click vào Thêm giỏ hàng</a:t>
            </a:r>
            <a:endParaRPr lang="en-US" altLang="en-US"/>
          </a:p>
          <a:p>
            <a:pPr marL="114300" indent="0">
              <a:buNone/>
            </a:pPr>
            <a:endParaRPr lang="en-US" altLang="en-US"/>
          </a:p>
          <a:p>
            <a:pPr marL="114300" indent="0">
              <a:buNone/>
            </a:pPr>
            <a:endParaRPr lang="en-US" altLang="en-US"/>
          </a:p>
          <a:p>
            <a:pPr marL="114300" indent="0">
              <a:buNone/>
            </a:pPr>
            <a:endParaRPr lang="en-US" altLang="en-US"/>
          </a:p>
        </p:txBody>
      </p:sp>
      <p:pic>
        <p:nvPicPr>
          <p:cNvPr id="-2147482591" name="Picture Placeholder -2147482592"/>
          <p:cNvPicPr>
            <a:picLocks noChangeAspect="1"/>
          </p:cNvPicPr>
          <p:nvPr>
            <p:ph type="pic" idx="2"/>
          </p:nvPr>
        </p:nvPicPr>
        <p:blipFill>
          <a:blip r:embed="rId1"/>
          <a:stretch>
            <a:fillRect/>
          </a:stretch>
        </p:blipFill>
        <p:spPr>
          <a:xfrm>
            <a:off x="3887470" y="953135"/>
            <a:ext cx="4948555" cy="498983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2900">
                <a:sym typeface="+mn-ea"/>
              </a:rPr>
              <a:t>Xây dựng và thực thi các trường hợp Kiểm thử </a:t>
            </a:r>
            <a:endParaRPr lang="en-US" sz="2900"/>
          </a:p>
        </p:txBody>
      </p:sp>
      <p:pic>
        <p:nvPicPr>
          <p:cNvPr id="-2147482602" name="Picture Placeholder -2147482603"/>
          <p:cNvPicPr>
            <a:picLocks noChangeAspect="1"/>
          </p:cNvPicPr>
          <p:nvPr>
            <p:ph type="pic" idx="2"/>
          </p:nvPr>
        </p:nvPicPr>
        <p:blipFill>
          <a:blip r:embed="rId1"/>
          <a:stretch>
            <a:fillRect/>
          </a:stretch>
        </p:blipFill>
        <p:spPr>
          <a:xfrm>
            <a:off x="539750" y="1412875"/>
            <a:ext cx="8232140" cy="2499360"/>
          </a:xfrm>
          <a:prstGeom prst="rect">
            <a:avLst/>
          </a:prstGeom>
          <a:noFill/>
          <a:ln w="9525">
            <a:noFill/>
          </a:ln>
        </p:spPr>
      </p:pic>
      <p:sp>
        <p:nvSpPr>
          <p:cNvPr id="4" name="Text Placeholder 3"/>
          <p:cNvSpPr/>
          <p:nvPr>
            <p:ph type="body" idx="1"/>
          </p:nvPr>
        </p:nvSpPr>
        <p:spPr>
          <a:xfrm>
            <a:off x="307975" y="684530"/>
            <a:ext cx="7655560" cy="391795"/>
          </a:xfrm>
        </p:spPr>
        <p:txBody>
          <a:bodyPr>
            <a:normAutofit/>
          </a:bodyPr>
          <a:p>
            <a:r>
              <a:rPr lang="en-US" altLang="en-US"/>
              <a:t>Xây dựng và thực thi các</a:t>
            </a:r>
            <a:r>
              <a:rPr lang="vi-VN" altLang="en-US"/>
              <a:t> </a:t>
            </a:r>
            <a:r>
              <a:rPr lang="en-US" altLang="en-US"/>
              <a:t>tr</a:t>
            </a:r>
            <a:r>
              <a:rPr lang="" altLang="en-US"/>
              <a:t>ư</a:t>
            </a:r>
            <a:r>
              <a:rPr lang="en-US" altLang="en-US"/>
              <a:t>ờng hợp </a:t>
            </a:r>
            <a:r>
              <a:rPr lang="vi-VN" altLang="en-US"/>
              <a:t>k</a:t>
            </a:r>
            <a:r>
              <a:rPr lang="en-US" altLang="en-US"/>
              <a:t>iểm thử hiệu suất.</a:t>
            </a:r>
            <a:endParaRPr lang="en-US" altLang="en-US"/>
          </a:p>
          <a:p>
            <a:endParaRPr lang="en-US" altLang="en-US"/>
          </a:p>
        </p:txBody>
      </p:sp>
      <p:pic>
        <p:nvPicPr>
          <p:cNvPr id="-2147482601" name="Picture -2147482602"/>
          <p:cNvPicPr>
            <a:picLocks noChangeAspect="1"/>
          </p:cNvPicPr>
          <p:nvPr/>
        </p:nvPicPr>
        <p:blipFill>
          <a:blip r:embed="rId2"/>
          <a:stretch>
            <a:fillRect/>
          </a:stretch>
        </p:blipFill>
        <p:spPr>
          <a:xfrm>
            <a:off x="539750" y="3912235"/>
            <a:ext cx="8074025" cy="274764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 khai ứng dụng </a:t>
            </a:r>
            <a:r>
              <a:rPr lang="vi-VN" altLang="en-US" sz="1800" b="1">
                <a:solidFill>
                  <a:srgbClr val="D0CECE"/>
                </a:solidFill>
                <a:latin typeface="Arial" panose="020B0604020202020204"/>
                <a:ea typeface="Arial" panose="020B0604020202020204"/>
                <a:cs typeface="Arial" panose="020B0604020202020204"/>
                <a:sym typeface="Arial" panose="020B0604020202020204"/>
              </a:rPr>
              <a:t>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Phân tích yêu cầu và lập kế hoạch kiểm 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463949" y="479746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chemeClr val="dk1"/>
                </a:solidFill>
                <a:latin typeface="Arial" panose="020B0604020202020204"/>
                <a:ea typeface="Arial" panose="020B0604020202020204"/>
                <a:cs typeface="Arial" panose="020B0604020202020204"/>
                <a:sym typeface="Arial" panose="020B0604020202020204"/>
              </a:rPr>
              <a:t>triển</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399831" y="1845393"/>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sz="1800" b="1">
                <a:solidFill>
                  <a:srgbClr val="D0CECE"/>
                </a:solidFill>
                <a:latin typeface="Arial" panose="020B0604020202020204"/>
                <a:ea typeface="Arial" panose="020B0604020202020204"/>
                <a:cs typeface="Arial" panose="020B0604020202020204"/>
                <a:sym typeface="Arial" panose="020B0604020202020204"/>
              </a:rPr>
              <a:t>Cơ sở lý </a:t>
            </a:r>
            <a:r>
              <a:rPr lang="vi-VN" sz="1800" b="1">
                <a:solidFill>
                  <a:srgbClr val="D0CECE"/>
                </a:solidFill>
                <a:latin typeface="Arial" panose="020B0604020202020204"/>
                <a:ea typeface="Arial" panose="020B0604020202020204"/>
                <a:cs typeface="Arial" panose="020B0604020202020204"/>
                <a:sym typeface="Arial" panose="020B0604020202020204"/>
              </a:rPr>
              <a:t>thuyết</a:t>
            </a:r>
            <a:endParaRPr lang="vi-VN"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22880" y="3717290"/>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 khai ứng dụng </a:t>
            </a:r>
            <a:r>
              <a:rPr lang="vi-VN" altLang="en-US" sz="1800" b="1">
                <a:solidFill>
                  <a:srgbClr val="D0CECE"/>
                </a:solidFill>
                <a:latin typeface="Arial" panose="020B0604020202020204"/>
                <a:ea typeface="Arial" panose="020B0604020202020204"/>
                <a:cs typeface="Arial" panose="020B0604020202020204"/>
                <a:sym typeface="Arial" panose="020B0604020202020204"/>
              </a:rPr>
              <a:t>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83952" y="278151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Phân tích yêu cầu và lập kế hoạch kiểm 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009924" y="558930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Q&amp;</a:t>
            </a:r>
            <a:r>
              <a:rPr lang="vi-VN" altLang="en-US" sz="1800" b="1">
                <a:solidFill>
                  <a:schemeClr val="dk1"/>
                </a:solidFill>
                <a:latin typeface="Arial" panose="020B0604020202020204"/>
                <a:ea typeface="Arial" panose="020B0604020202020204"/>
                <a:cs typeface="Arial" panose="020B0604020202020204"/>
                <a:sym typeface="Arial" panose="020B0604020202020204"/>
              </a:rPr>
              <a:t>A</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20990" y="1807685"/>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402953" y="2874229"/>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00341"/>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565751" y="4681203"/>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399831" y="174188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sz="1800" b="1">
                <a:solidFill>
                  <a:srgbClr val="D0CECE"/>
                </a:solidFill>
                <a:latin typeface="Arial" panose="020B0604020202020204"/>
                <a:ea typeface="Arial" panose="020B0604020202020204"/>
                <a:cs typeface="Arial" panose="020B0604020202020204"/>
                <a:sym typeface="Arial" panose="020B0604020202020204"/>
              </a:rPr>
              <a:t>Cơ sở lý </a:t>
            </a:r>
            <a:r>
              <a:rPr lang="vi-VN" sz="1800" b="1">
                <a:solidFill>
                  <a:srgbClr val="D0CECE"/>
                </a:solidFill>
                <a:latin typeface="Arial" panose="020B0604020202020204"/>
                <a:ea typeface="Arial" panose="020B0604020202020204"/>
                <a:cs typeface="Arial" panose="020B0604020202020204"/>
                <a:sym typeface="Arial" panose="020B0604020202020204"/>
              </a:rPr>
              <a:t>thuyết</a:t>
            </a:r>
            <a:endParaRPr lang="vi-VN"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206791" y="480830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Q&amp;A</a:t>
            </a:r>
            <a:endParaRPr lang="en-US"/>
          </a:p>
        </p:txBody>
      </p:sp>
      <p:sp>
        <p:nvSpPr>
          <p:cNvPr id="222" name="Google Shape;222;p4"/>
          <p:cNvSpPr txBox="1"/>
          <p:nvPr>
            <p:ph type="body" idx="1"/>
          </p:nvPr>
        </p:nvSpPr>
        <p:spPr>
          <a:xfrm>
            <a:off x="395605" y="332740"/>
            <a:ext cx="8434705" cy="4646295"/>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en-US" sz="3000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Q&amp;A</a:t>
            </a:r>
            <a:endParaRPr lang="en-US" sz="3000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8" name="Google Shape;228;p5"/>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Tài liệu tham khảo</a:t>
            </a:r>
            <a:endParaRPr lang="en-US"/>
          </a:p>
        </p:txBody>
      </p:sp>
      <p:sp>
        <p:nvSpPr>
          <p:cNvPr id="229" name="Google Shape;229;p5"/>
          <p:cNvSpPr txBox="1"/>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1108"/>
              <a:buFont typeface="Noto Sans Symbols"/>
              <a:buNone/>
            </a:pPr>
            <a:fld id="{00000000-1234-1234-1234-123412341234}" type="slidenum">
              <a:rPr lang="en-US" sz="1110">
                <a:solidFill>
                  <a:schemeClr val="dk1"/>
                </a:solidFill>
                <a:latin typeface="Garamond" panose="02020404030301010803"/>
                <a:ea typeface="Garamond" panose="02020404030301010803"/>
                <a:cs typeface="Garamond" panose="02020404030301010803"/>
                <a:sym typeface="Garamond" panose="02020404030301010803"/>
              </a:rPr>
            </a:fld>
            <a:endParaRPr sz="1110">
              <a:solidFill>
                <a:schemeClr val="dk1"/>
              </a:solidFill>
              <a:latin typeface="Garamond" panose="02020404030301010803"/>
              <a:ea typeface="Garamond" panose="02020404030301010803"/>
              <a:cs typeface="Garamond" panose="02020404030301010803"/>
              <a:sym typeface="Garamond" panose="02020404030301010803"/>
            </a:endParaRPr>
          </a:p>
        </p:txBody>
      </p:sp>
      <p:sp>
        <p:nvSpPr>
          <p:cNvPr id="230" name="Google Shape;230;p5"/>
          <p:cNvSpPr txBox="1"/>
          <p:nvPr/>
        </p:nvSpPr>
        <p:spPr>
          <a:xfrm>
            <a:off x="562610" y="1190625"/>
            <a:ext cx="8088630" cy="4881880"/>
          </a:xfrm>
          <a:prstGeom prst="rect">
            <a:avLst/>
          </a:prstGeom>
          <a:noFill/>
          <a:ln>
            <a:noFill/>
          </a:ln>
        </p:spPr>
        <p:txBody>
          <a:bodyPr spcFirstLastPara="1" wrap="square" lIns="91425" tIns="45700" rIns="91425" bIns="45700" anchor="t" anchorCtr="0">
            <a:noAutofit/>
          </a:bodyPr>
          <a:lstStyle/>
          <a:p>
            <a:pPr marL="457200" marR="0" lvl="0" indent="-388620" algn="just" rtl="0">
              <a:lnSpc>
                <a:spcPct val="150000"/>
              </a:lnSpc>
              <a:spcBef>
                <a:spcPts val="330"/>
              </a:spcBef>
              <a:spcAft>
                <a:spcPts val="0"/>
              </a:spcAft>
              <a:buClr>
                <a:schemeClr val="accent1"/>
              </a:buClr>
              <a:buSzPts val="1080"/>
              <a:buFont typeface="Century Schoolbook" panose="02040604050505020304"/>
              <a:buNone/>
            </a:pPr>
            <a:r>
              <a:rPr lang="vi-VN" sz="1660">
                <a:solidFill>
                  <a:schemeClr val="dk1"/>
                </a:solidFill>
                <a:latin typeface="Arial" panose="020B0604020202020204"/>
                <a:ea typeface="Arial" panose="020B0604020202020204"/>
                <a:cs typeface="Arial" panose="020B0604020202020204"/>
                <a:sym typeface="Arial" panose="020B0604020202020204"/>
              </a:rPr>
              <a:t>1. Giáo trình </a:t>
            </a:r>
            <a:r>
              <a:rPr lang="vi-VN" sz="1660">
                <a:solidFill>
                  <a:schemeClr val="dk1"/>
                </a:solidFill>
                <a:latin typeface="Arial" panose="020B0604020202020204"/>
                <a:ea typeface="Arial" panose="020B0604020202020204"/>
                <a:cs typeface="Arial" panose="020B0604020202020204"/>
                <a:sym typeface="Arial" panose="020B0604020202020204"/>
              </a:rPr>
              <a:t>môn Đảm bảo chất lượng phần </a:t>
            </a:r>
            <a:r>
              <a:rPr lang="vi-VN" sz="1660">
                <a:solidFill>
                  <a:schemeClr val="dk1"/>
                </a:solidFill>
                <a:latin typeface="Arial" panose="020B0604020202020204"/>
                <a:ea typeface="Arial" panose="020B0604020202020204"/>
                <a:cs typeface="Arial" panose="020B0604020202020204"/>
                <a:sym typeface="Arial" panose="020B0604020202020204"/>
              </a:rPr>
              <a:t>mềm</a:t>
            </a:r>
            <a:endParaRPr lang="vi-VN" sz="1660">
              <a:solidFill>
                <a:schemeClr val="dk1"/>
              </a:solidFill>
              <a:latin typeface="Arial" panose="020B0604020202020204"/>
              <a:ea typeface="Arial" panose="020B0604020202020204"/>
              <a:cs typeface="Arial" panose="020B0604020202020204"/>
              <a:sym typeface="Arial" panose="020B0604020202020204"/>
            </a:endParaRPr>
          </a:p>
          <a:p>
            <a:pPr marL="457200" marR="0" lvl="0" indent="-388620" algn="just" rtl="0">
              <a:lnSpc>
                <a:spcPct val="150000"/>
              </a:lnSpc>
              <a:spcBef>
                <a:spcPts val="330"/>
              </a:spcBef>
              <a:spcAft>
                <a:spcPts val="0"/>
              </a:spcAft>
              <a:buClr>
                <a:schemeClr val="accent1"/>
              </a:buClr>
              <a:buSzPts val="1080"/>
              <a:buFont typeface="Century Schoolbook" panose="02040604050505020304"/>
              <a:buNone/>
            </a:pPr>
            <a:r>
              <a:rPr lang="vi-VN" sz="1660">
                <a:solidFill>
                  <a:schemeClr val="dk1"/>
                </a:solidFill>
                <a:latin typeface="Arial" panose="020B0604020202020204"/>
                <a:ea typeface="Arial" panose="020B0604020202020204"/>
                <a:cs typeface="Arial" panose="020B0604020202020204"/>
                <a:sym typeface="Arial" panose="020B0604020202020204"/>
              </a:rPr>
              <a:t>2. https://viblo.asia/p/tim-hieu-ve-cong-cu-quan-ly-bug-mantis-bWrZneynKxw</a:t>
            </a:r>
            <a:endParaRPr lang="vi-VN" sz="166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 khai kiểm thử với ứng dụng </a:t>
            </a:r>
            <a:r>
              <a:rPr lang="vi-VN" altLang="en-US" sz="1800" b="1">
                <a:solidFill>
                  <a:srgbClr val="D0CECE"/>
                </a:solidFill>
                <a:latin typeface="Arial" panose="020B0604020202020204"/>
                <a:ea typeface="Arial" panose="020B0604020202020204"/>
                <a:cs typeface="Arial" panose="020B0604020202020204"/>
                <a:sym typeface="Arial" panose="020B0604020202020204"/>
              </a:rPr>
              <a:t>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Phân tích yêu cầu và lập kế hoạch kiểm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2339759" y="184546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1472079" y="86617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chemeClr val="dk1"/>
                </a:solidFill>
                <a:latin typeface="Arial" panose="020B0604020202020204"/>
                <a:ea typeface="Arial" panose="020B0604020202020204"/>
                <a:cs typeface="Arial" panose="020B0604020202020204"/>
                <a:sym typeface="Arial" panose="020B0604020202020204"/>
              </a:rPr>
              <a:t>tài</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 name="Text Box 3"/>
          <p:cNvSpPr txBox="1"/>
          <p:nvPr/>
        </p:nvSpPr>
        <p:spPr>
          <a:xfrm>
            <a:off x="4300855" y="5086985"/>
            <a:ext cx="3048000" cy="306705"/>
          </a:xfrm>
          <a:prstGeom prst="rect">
            <a:avLst/>
          </a:prstGeom>
          <a:noFill/>
        </p:spPr>
        <p:txBody>
          <a:bodyPr wrap="square" rtlCol="0">
            <a:spAutoFit/>
          </a:bodyPr>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34" name="Shape 234"/>
        <p:cNvGrpSpPr/>
        <p:nvPr/>
      </p:nvGrpSpPr>
      <p:grpSpPr>
        <a:xfrm>
          <a:off x="0" y="0"/>
          <a:ext cx="0" cy="0"/>
          <a:chOff x="0" y="0"/>
          <a:chExt cx="0" cy="0"/>
        </a:xfrm>
      </p:grpSpPr>
      <p:sp>
        <p:nvSpPr>
          <p:cNvPr id="235" name="Google Shape;235;p6"/>
          <p:cNvSpPr txBox="1"/>
          <p:nvPr>
            <p:ph type="title"/>
          </p:nvPr>
        </p:nvSpPr>
        <p:spPr>
          <a:xfrm>
            <a:off x="628650" y="355795"/>
            <a:ext cx="7886700" cy="61458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panose="020F0502020204030204"/>
              <a:buNone/>
            </a:pPr>
            <a:endParaRPr>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 Tổng quan về đề tài</a:t>
            </a:r>
            <a:endParaRPr lang="en-US"/>
          </a:p>
        </p:txBody>
      </p:sp>
      <p:sp>
        <p:nvSpPr>
          <p:cNvPr id="222" name="Google Shape;222;p4"/>
          <p:cNvSpPr txBox="1"/>
          <p:nvPr>
            <p:ph type="body" idx="1"/>
          </p:nvPr>
        </p:nvSpPr>
        <p:spPr>
          <a:xfrm>
            <a:off x="100965" y="788035"/>
            <a:ext cx="8761730" cy="2550160"/>
          </a:xfrm>
          <a:prstGeom prst="rect">
            <a:avLst/>
          </a:prstGeom>
          <a:noFill/>
          <a:ln>
            <a:noFill/>
          </a:ln>
        </p:spPr>
        <p:txBody>
          <a:bodyPr spcFirstLastPara="1" wrap="square" lIns="91425" tIns="45700" rIns="91425" bIns="45700" anchor="t" anchorCtr="0">
            <a:normAutofit fontScale="90000" lnSpcReduction="10000"/>
          </a:bodyPr>
          <a:lstStyle/>
          <a:p>
            <a:pPr marL="0" lvl="0" indent="0" algn="just" rtl="0">
              <a:lnSpc>
                <a:spcPct val="120000"/>
              </a:lnSpc>
              <a:spcBef>
                <a:spcPts val="0"/>
              </a:spcBef>
              <a:spcAft>
                <a:spcPts val="0"/>
              </a:spcAft>
              <a:buClr>
                <a:schemeClr val="dk1"/>
              </a:buClr>
              <a:buSzPts val="2400"/>
              <a:buNone/>
            </a:pPr>
            <a:r>
              <a:rPr lang="vi-VN" altLang="en-US" sz="2000"/>
              <a:t> </a:t>
            </a:r>
            <a:r>
              <a:rPr lang="vi-VN" altLang="en-US" sz="2665"/>
              <a:t>   </a:t>
            </a:r>
            <a:r>
              <a:rPr lang="vi-VN" altLang="en-US" sz="2220" b="1"/>
              <a:t> 1. Lý do chọn đề tài:</a:t>
            </a:r>
            <a:endParaRPr lang="vi-VN" altLang="en-US" sz="2220" b="1"/>
          </a:p>
          <a:p>
            <a:pPr marL="0" lvl="0" indent="0" algn="just" rtl="0">
              <a:lnSpc>
                <a:spcPct val="120000"/>
              </a:lnSpc>
              <a:spcBef>
                <a:spcPts val="0"/>
              </a:spcBef>
              <a:spcAft>
                <a:spcPts val="0"/>
              </a:spcAft>
              <a:buClr>
                <a:schemeClr val="dk1"/>
              </a:buClr>
              <a:buSzPts val="2400"/>
              <a:buNone/>
            </a:pPr>
            <a:endParaRPr lang="vi-VN" altLang="en-US" sz="2220" b="1"/>
          </a:p>
          <a:p>
            <a:pPr marL="0" lvl="0" indent="0" algn="just" rtl="0">
              <a:lnSpc>
                <a:spcPct val="120000"/>
              </a:lnSpc>
              <a:spcBef>
                <a:spcPts val="0"/>
              </a:spcBef>
              <a:spcAft>
                <a:spcPts val="0"/>
              </a:spcAft>
              <a:buClr>
                <a:schemeClr val="dk1"/>
              </a:buClr>
              <a:buSzPts val="2400"/>
              <a:buNone/>
            </a:pPr>
            <a:r>
              <a:rPr lang="vi-VN" altLang="en-US" sz="1800"/>
              <a:t>      </a:t>
            </a:r>
            <a:r>
              <a:rPr lang="vi-VN" altLang="en-US" sz="2220"/>
              <a:t> </a:t>
            </a:r>
            <a:r>
              <a:rPr lang="en-US" altLang="en-US" sz="2220"/>
              <a:t>Website Hạt Giống Thế Giới là nền tảng th</a:t>
            </a:r>
            <a:r>
              <a:rPr lang="" altLang="en-US" sz="2220"/>
              <a:t>ư</a:t>
            </a:r>
            <a:r>
              <a:rPr lang="en-US" altLang="en-US" sz="2220"/>
              <a:t>ơng mại </a:t>
            </a:r>
            <a:r>
              <a:rPr lang="" altLang="en-US" sz="2220"/>
              <a:t>đ</a:t>
            </a:r>
            <a:r>
              <a:rPr lang="en-US" altLang="en-US" sz="2220"/>
              <a:t>iện tử</a:t>
            </a:r>
            <a:r>
              <a:rPr lang="vi-VN" altLang="en-US" sz="2220"/>
              <a:t> khá</a:t>
            </a:r>
            <a:r>
              <a:rPr lang="en-US" altLang="en-US" sz="2220"/>
              <a:t> quan trọng</a:t>
            </a:r>
            <a:r>
              <a:rPr lang="vi-VN" altLang="en-US" sz="2220"/>
              <a:t> đối với người làm nông và thích nông nghiệp. </a:t>
            </a:r>
            <a:endParaRPr lang="vi-VN" altLang="en-US" sz="2220"/>
          </a:p>
          <a:p>
            <a:pPr marL="0" lvl="0" indent="0" algn="just" rtl="0">
              <a:lnSpc>
                <a:spcPct val="120000"/>
              </a:lnSpc>
              <a:spcBef>
                <a:spcPts val="0"/>
              </a:spcBef>
              <a:spcAft>
                <a:spcPts val="0"/>
              </a:spcAft>
              <a:buClr>
                <a:schemeClr val="dk1"/>
              </a:buClr>
              <a:buSzPts val="2400"/>
              <a:buNone/>
            </a:pPr>
            <a:endParaRPr lang="vi-VN" altLang="en-US" sz="2220"/>
          </a:p>
          <a:p>
            <a:pPr marL="0" lvl="0" indent="0" algn="just" rtl="0">
              <a:lnSpc>
                <a:spcPct val="120000"/>
              </a:lnSpc>
              <a:spcBef>
                <a:spcPts val="0"/>
              </a:spcBef>
              <a:spcAft>
                <a:spcPts val="0"/>
              </a:spcAft>
              <a:buClr>
                <a:schemeClr val="dk1"/>
              </a:buClr>
              <a:buSzPts val="2400"/>
              <a:buNone/>
            </a:pPr>
            <a:r>
              <a:rPr lang="vi-VN" altLang="en-US" sz="2220"/>
              <a:t>      </a:t>
            </a:r>
            <a:r>
              <a:rPr lang="en-US" altLang="en-US" sz="2220"/>
              <a:t>Trong bối cảnh cạnh tranh gay gắt, việc kiểm thử giúp </a:t>
            </a:r>
            <a:r>
              <a:rPr lang="" altLang="en-US" sz="2220"/>
              <a:t>đ</a:t>
            </a:r>
            <a:r>
              <a:rPr lang="en-US" altLang="en-US" sz="2220"/>
              <a:t>ảm bảo hệ thống ổn </a:t>
            </a:r>
            <a:r>
              <a:rPr lang="" altLang="en-US" sz="2220"/>
              <a:t>đ</a:t>
            </a:r>
            <a:r>
              <a:rPr lang="en-US" altLang="en-US" sz="2220"/>
              <a:t>ịnh, </a:t>
            </a:r>
            <a:r>
              <a:rPr lang="" altLang="en-US" sz="2220"/>
              <a:t>đ</a:t>
            </a:r>
            <a:r>
              <a:rPr lang="en-US" altLang="en-US" sz="2220"/>
              <a:t>áp ứng nhu cầu sử dụng t</a:t>
            </a:r>
            <a:r>
              <a:rPr lang="" altLang="en-US" sz="2220"/>
              <a:t>ă</a:t>
            </a:r>
            <a:r>
              <a:rPr lang="en-US" altLang="en-US" sz="2220"/>
              <a:t>ng cao theo mùa vụ.</a:t>
            </a:r>
            <a:endParaRPr lang="en-US" altLang="en-US" sz="2220"/>
          </a:p>
        </p:txBody>
      </p:sp>
      <p:sp>
        <p:nvSpPr>
          <p:cNvPr id="4" name="Text Box 3"/>
          <p:cNvSpPr txBox="1"/>
          <p:nvPr/>
        </p:nvSpPr>
        <p:spPr>
          <a:xfrm>
            <a:off x="240665" y="3491230"/>
            <a:ext cx="8220075" cy="2566035"/>
          </a:xfrm>
          <a:prstGeom prst="rect">
            <a:avLst/>
          </a:prstGeom>
          <a:noFill/>
        </p:spPr>
        <p:txBody>
          <a:bodyPr wrap="square" rtlCol="0">
            <a:noAutofit/>
          </a:bodyPr>
          <a:p>
            <a:r>
              <a:rPr lang="vi-VN" altLang="en-US" sz="2000">
                <a:sym typeface="+mn-ea"/>
              </a:rPr>
              <a:t> </a:t>
            </a:r>
            <a:r>
              <a:rPr lang="vi-VN" altLang="en-US" sz="2000" b="1">
                <a:sym typeface="+mn-ea"/>
              </a:rPr>
              <a:t> 2. Mục tiêu của đề tài:</a:t>
            </a:r>
            <a:endParaRPr lang="vi-VN" altLang="en-US" sz="2000" b="1">
              <a:sym typeface="+mn-ea"/>
            </a:endParaRPr>
          </a:p>
          <a:p>
            <a:endParaRPr lang="vi-VN" altLang="en-US" sz="2000" b="1">
              <a:sym typeface="+mn-ea"/>
            </a:endParaRPr>
          </a:p>
          <a:p>
            <a:r>
              <a:rPr lang="vi-VN" sz="2000">
                <a:sym typeface="+mn-ea"/>
              </a:rPr>
              <a:t>    - Tổng quát: </a:t>
            </a:r>
            <a:r>
              <a:rPr lang="" altLang="en-US" sz="2000">
                <a:sym typeface="+mn-ea"/>
              </a:rPr>
              <a:t>Đ</a:t>
            </a:r>
            <a:r>
              <a:rPr lang="en-US" altLang="en-US" sz="2000">
                <a:sym typeface="+mn-ea"/>
              </a:rPr>
              <a:t>ánh giá và cải thiện website Hạt Giống Thế Giới, </a:t>
            </a:r>
            <a:r>
              <a:rPr lang="" altLang="en-US" sz="2000">
                <a:sym typeface="+mn-ea"/>
              </a:rPr>
              <a:t>đ</a:t>
            </a:r>
            <a:r>
              <a:rPr lang="en-US" altLang="en-US" sz="2000">
                <a:sym typeface="+mn-ea"/>
              </a:rPr>
              <a:t>ảm bảo hoạt </a:t>
            </a:r>
            <a:r>
              <a:rPr lang="" altLang="en-US" sz="2000">
                <a:sym typeface="+mn-ea"/>
              </a:rPr>
              <a:t>đ</a:t>
            </a:r>
            <a:r>
              <a:rPr lang="en-US" altLang="en-US" sz="2000">
                <a:sym typeface="+mn-ea"/>
              </a:rPr>
              <a:t>ộng ổn </a:t>
            </a:r>
            <a:r>
              <a:rPr lang="" altLang="en-US" sz="2000">
                <a:sym typeface="+mn-ea"/>
              </a:rPr>
              <a:t>đ</a:t>
            </a:r>
            <a:r>
              <a:rPr lang="en-US" altLang="en-US" sz="2000">
                <a:sym typeface="+mn-ea"/>
              </a:rPr>
              <a:t>ịnh và nâng cao trải nghiệm ng</a:t>
            </a:r>
            <a:r>
              <a:rPr lang="" altLang="en-US" sz="2000">
                <a:sym typeface="+mn-ea"/>
              </a:rPr>
              <a:t>ư</a:t>
            </a:r>
            <a:r>
              <a:rPr lang="en-US" altLang="en-US" sz="2000">
                <a:sym typeface="+mn-ea"/>
              </a:rPr>
              <a:t>ời dùng.</a:t>
            </a:r>
            <a:endParaRPr lang="en-US" altLang="en-US" sz="2000">
              <a:sym typeface="+mn-ea"/>
            </a:endParaRPr>
          </a:p>
          <a:p>
            <a:endParaRPr lang="en-US" altLang="en-US" sz="2000">
              <a:sym typeface="+mn-ea"/>
            </a:endParaRPr>
          </a:p>
          <a:p>
            <a:r>
              <a:rPr lang="vi-VN" altLang="en-US" sz="2000">
                <a:sym typeface="+mn-ea"/>
              </a:rPr>
              <a:t>    - </a:t>
            </a:r>
            <a:r>
              <a:rPr lang="en-US" altLang="en-US" sz="2000">
                <a:sym typeface="+mn-ea"/>
              </a:rPr>
              <a:t>Cụ thể: Kiểm thử các chức n</a:t>
            </a:r>
            <a:r>
              <a:rPr lang="" altLang="en-US" sz="2000">
                <a:sym typeface="+mn-ea"/>
              </a:rPr>
              <a:t>ă</a:t>
            </a:r>
            <a:r>
              <a:rPr lang="en-US" altLang="en-US" sz="2000">
                <a:sym typeface="+mn-ea"/>
              </a:rPr>
              <a:t>ng chính, </a:t>
            </a:r>
            <a:r>
              <a:rPr lang="" altLang="en-US" sz="2000">
                <a:sym typeface="+mn-ea"/>
              </a:rPr>
              <a:t>đ</a:t>
            </a:r>
            <a:r>
              <a:rPr lang="en-US" altLang="en-US" sz="2000">
                <a:sym typeface="+mn-ea"/>
              </a:rPr>
              <a:t>ánh giá hiệu suất, tối </a:t>
            </a:r>
            <a:r>
              <a:rPr lang="" altLang="en-US" sz="2000">
                <a:sym typeface="+mn-ea"/>
              </a:rPr>
              <a:t>ư</a:t>
            </a:r>
            <a:r>
              <a:rPr lang="en-US" altLang="en-US" sz="2000">
                <a:sym typeface="+mn-ea"/>
              </a:rPr>
              <a:t>u hóa giao diện và </a:t>
            </a:r>
            <a:r>
              <a:rPr lang="" altLang="en-US" sz="2000">
                <a:sym typeface="+mn-ea"/>
              </a:rPr>
              <a:t>đ</a:t>
            </a:r>
            <a:r>
              <a:rPr lang="en-US" altLang="en-US" sz="2000">
                <a:sym typeface="+mn-ea"/>
              </a:rPr>
              <a:t>ảm bảo an toàn dữ liệu.</a:t>
            </a:r>
            <a:r>
              <a:rPr lang="vi-VN" altLang="en-US" sz="2000">
                <a:sym typeface="+mn-ea"/>
              </a:rPr>
              <a:t> </a:t>
            </a:r>
            <a:endParaRPr lang="vi-VN" altLang="en-US" sz="200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2">
                                            <p:txEl>
                                              <p:pRg st="4" end="4"/>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build="p"/>
      <p:bldP spid="222" grpId="1" build="p"/>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Triển khai kiểm thử với ứng dụng 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Phân tích yêu cầu và lập kế hoạch kiểm 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380129" y="184534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Cơ sở lý </a:t>
            </a:r>
            <a:r>
              <a:rPr lang="vi-VN" altLang="en-US" sz="1800" b="1">
                <a:solidFill>
                  <a:schemeClr val="dk1"/>
                </a:solidFill>
                <a:latin typeface="Arial" panose="020B0604020202020204"/>
                <a:ea typeface="Arial" panose="020B0604020202020204"/>
                <a:cs typeface="Arial" panose="020B0604020202020204"/>
                <a:sym typeface="Arial" panose="020B0604020202020204"/>
              </a:rPr>
              <a:t>thuyết</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Kết luận và hướng phát 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Text Box 2"/>
          <p:cNvSpPr txBox="1"/>
          <p:nvPr/>
        </p:nvSpPr>
        <p:spPr>
          <a:xfrm>
            <a:off x="-2070100" y="1724660"/>
            <a:ext cx="3048000" cy="306705"/>
          </a:xfrm>
          <a:prstGeom prst="rect">
            <a:avLst/>
          </a:prstGeom>
          <a:noFill/>
        </p:spPr>
        <p:txBody>
          <a:bodyPr wrap="square" rtlCol="0">
            <a:spAutoFit/>
          </a:bodyPr>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Cơ sở lý thuyết</a:t>
            </a:r>
            <a:endParaRPr lang="en-US"/>
          </a:p>
        </p:txBody>
      </p:sp>
      <p:sp>
        <p:nvSpPr>
          <p:cNvPr id="222" name="Google Shape;222;p4"/>
          <p:cNvSpPr txBox="1"/>
          <p:nvPr>
            <p:ph type="body" idx="1"/>
          </p:nvPr>
        </p:nvSpPr>
        <p:spPr>
          <a:xfrm>
            <a:off x="252095" y="723265"/>
            <a:ext cx="8572500" cy="5598160"/>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Clr>
                <a:schemeClr val="dk1"/>
              </a:buClr>
              <a:buSzPts val="2400"/>
              <a:buNone/>
            </a:pPr>
            <a:r>
              <a:rPr lang="vi-VN" altLang="en-US" sz="2000" b="1"/>
              <a:t>1. Tổng quan về ứng dụng </a:t>
            </a:r>
            <a:r>
              <a:rPr lang="vi-VN" altLang="en-US" sz="2000" b="1"/>
              <a:t>web</a:t>
            </a:r>
            <a:endParaRPr lang="vi-VN" altLang="en-US" sz="2000" b="1"/>
          </a:p>
          <a:p>
            <a:pPr marL="0" lvl="0" indent="0" algn="just" rtl="0">
              <a:lnSpc>
                <a:spcPct val="120000"/>
              </a:lnSpc>
              <a:spcBef>
                <a:spcPts val="0"/>
              </a:spcBef>
              <a:spcAft>
                <a:spcPts val="0"/>
              </a:spcAft>
              <a:buClr>
                <a:schemeClr val="dk1"/>
              </a:buClr>
              <a:buSzPts val="2400"/>
              <a:buNone/>
            </a:pPr>
            <a:r>
              <a:rPr lang="vi-VN" altLang="en-US" sz="2000"/>
              <a:t>    </a:t>
            </a:r>
            <a:r>
              <a:rPr lang="en-US" altLang="en-US" sz="2000"/>
              <a:t>Kiểm thử ứng dụng web là quy trình </a:t>
            </a:r>
            <a:r>
              <a:rPr lang="" altLang="en-US" sz="2000"/>
              <a:t>đ</a:t>
            </a:r>
            <a:r>
              <a:rPr lang="en-US" altLang="en-US" sz="2000"/>
              <a:t>ánh giá toàn diện nhằm </a:t>
            </a:r>
            <a:r>
              <a:rPr lang="" altLang="en-US" sz="2000"/>
              <a:t>đ</a:t>
            </a:r>
            <a:r>
              <a:rPr lang="en-US" altLang="en-US" sz="2000"/>
              <a:t>ảm bảo website hoạt </a:t>
            </a:r>
            <a:r>
              <a:rPr lang="" altLang="en-US" sz="2000"/>
              <a:t>đ</a:t>
            </a:r>
            <a:r>
              <a:rPr lang="en-US" altLang="en-US" sz="2000"/>
              <a:t>ộng ổn </a:t>
            </a:r>
            <a:r>
              <a:rPr lang="" altLang="en-US" sz="2000"/>
              <a:t>đ</a:t>
            </a:r>
            <a:r>
              <a:rPr lang="en-US" altLang="en-US" sz="2000"/>
              <a:t>ịnh, </a:t>
            </a:r>
            <a:r>
              <a:rPr lang="" altLang="en-US" sz="2000"/>
              <a:t>đ</a:t>
            </a:r>
            <a:r>
              <a:rPr lang="en-US" altLang="en-US" sz="2000"/>
              <a:t>áp ứng yêu cầu kỹ thuật và trải nghiệm ng</a:t>
            </a:r>
            <a:r>
              <a:rPr lang="" altLang="en-US" sz="2000"/>
              <a:t>ư</a:t>
            </a:r>
            <a:r>
              <a:rPr lang="en-US" altLang="en-US" sz="2000"/>
              <a:t>ời dùng. Với website th</a:t>
            </a:r>
            <a:r>
              <a:rPr lang="" altLang="en-US" sz="2000"/>
              <a:t>ư</a:t>
            </a:r>
            <a:r>
              <a:rPr lang="en-US" altLang="en-US" sz="2000"/>
              <a:t>ơng mại </a:t>
            </a:r>
            <a:r>
              <a:rPr lang="" altLang="en-US" sz="2000"/>
              <a:t>đ</a:t>
            </a:r>
            <a:r>
              <a:rPr lang="en-US" altLang="en-US" sz="2000"/>
              <a:t>iện tử nh</a:t>
            </a:r>
            <a:r>
              <a:rPr lang="" altLang="en-US" sz="2000"/>
              <a:t>ư</a:t>
            </a:r>
            <a:r>
              <a:rPr lang="en-US" altLang="en-US" sz="2000"/>
              <a:t> Hạt Giống Thế Giới, kiểm thử giúp phát hiện lỗi, </a:t>
            </a:r>
            <a:r>
              <a:rPr lang="" altLang="en-US" sz="2000"/>
              <a:t>đ</a:t>
            </a:r>
            <a:r>
              <a:rPr lang="en-US" altLang="en-US" sz="2000"/>
              <a:t>ảm bảo hiệu suất tốt d</a:t>
            </a:r>
            <a:r>
              <a:rPr lang="" altLang="en-US" sz="2000"/>
              <a:t>ư</a:t>
            </a:r>
            <a:r>
              <a:rPr lang="en-US" altLang="en-US" sz="2000"/>
              <a:t>ới l</a:t>
            </a:r>
            <a:r>
              <a:rPr lang="" altLang="en-US" sz="2000"/>
              <a:t>ư</a:t>
            </a:r>
            <a:r>
              <a:rPr lang="en-US" altLang="en-US" sz="2000"/>
              <a:t>u l</a:t>
            </a:r>
            <a:r>
              <a:rPr lang="" altLang="en-US" sz="2000"/>
              <a:t>ư</a:t>
            </a:r>
            <a:r>
              <a:rPr lang="en-US" altLang="en-US" sz="2000"/>
              <a:t>ợng truy cập lớn, và cải thiện tính bảo mật. Các loại kiểm thử phổ biến gồm kiểm thử chức n</a:t>
            </a:r>
            <a:r>
              <a:rPr lang="" altLang="en-US" sz="2000"/>
              <a:t>ă</a:t>
            </a:r>
            <a:r>
              <a:rPr lang="en-US" altLang="en-US" sz="2000"/>
              <a:t>ng, giao diện, hiệu suất, và bảo mật</a:t>
            </a:r>
            <a:r>
              <a:rPr lang="vi-VN" altLang="en-US" sz="2000"/>
              <a:t>.</a:t>
            </a:r>
            <a:endParaRPr lang="en-US" altLang="en-US" sz="2000"/>
          </a:p>
          <a:p>
            <a:pPr marL="0" lvl="0" indent="0" algn="just" rtl="0">
              <a:lnSpc>
                <a:spcPct val="120000"/>
              </a:lnSpc>
              <a:spcBef>
                <a:spcPts val="0"/>
              </a:spcBef>
              <a:spcAft>
                <a:spcPts val="0"/>
              </a:spcAft>
              <a:buClr>
                <a:schemeClr val="dk1"/>
              </a:buClr>
              <a:buSzPts val="2400"/>
              <a:buNone/>
            </a:pPr>
            <a:r>
              <a:rPr lang="vi-VN" altLang="en-US" sz="2000" b="1"/>
              <a:t>2. Các khía cạnh kiểm th</a:t>
            </a:r>
            <a:r>
              <a:rPr lang="vi-VN" altLang="en-US" sz="2000" b="1"/>
              <a:t>ử chính:</a:t>
            </a:r>
            <a:endParaRPr lang="vi-VN" altLang="en-US" sz="2000" b="1"/>
          </a:p>
          <a:p>
            <a:pPr marL="0" lvl="0" indent="0" algn="just" rtl="0">
              <a:lnSpc>
                <a:spcPct val="120000"/>
              </a:lnSpc>
              <a:spcBef>
                <a:spcPts val="0"/>
              </a:spcBef>
              <a:spcAft>
                <a:spcPts val="0"/>
              </a:spcAft>
              <a:buClr>
                <a:schemeClr val="dk1"/>
              </a:buClr>
              <a:buSzPts val="2400"/>
              <a:buNone/>
            </a:pPr>
            <a:r>
              <a:rPr lang="vi-VN" altLang="en-US" sz="2000"/>
              <a:t>- Kiểm thử chức năng (đảm bảo các tính năng chính như đăng nhập, giỏ hàng, thanh </a:t>
            </a:r>
            <a:r>
              <a:rPr lang="vi-VN" altLang="en-US" sz="2000"/>
              <a:t>toán,...)</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Kiểm thử giao diện người dùng ( đảm bảo bố cục rõ ràng, thống nhất, thân </a:t>
            </a:r>
            <a:r>
              <a:rPr lang="vi-VN" altLang="en-US" sz="2000"/>
              <a:t>thiện...)</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Kiểm thử hiệu suất (Kiểm thử chịu tải, kiểm thử tải, thời gian phản </a:t>
            </a:r>
            <a:r>
              <a:rPr lang="vi-VN" altLang="en-US" sz="2000"/>
              <a:t>hồi)</a:t>
            </a:r>
            <a:endParaRPr lang="vi-VN" altLang="en-US" sz="2000"/>
          </a:p>
        </p:txBody>
      </p:sp>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500" fill="hold">
                                          <p:stCondLst>
                                            <p:cond delay="0"/>
                                          </p:stCondLst>
                                        </p:cTn>
                                        <p:tgtEl>
                                          <p:spTgt spid="222">
                                            <p:txEl>
                                              <p:pRg st="2" end="2"/>
                                            </p:txEl>
                                          </p:spTgt>
                                        </p:tgtEl>
                                        <p:attrNameLst>
                                          <p:attrName>style.visibility</p:attrName>
                                        </p:attrNameLst>
                                      </p:cBhvr>
                                      <p:to>
                                        <p:strVal val="visible"/>
                                      </p:to>
                                    </p:set>
                                    <p:animEffect transition="in" filter="circle(in)">
                                      <p:cBhvr>
                                        <p:cTn id="7" dur="500"/>
                                        <p:tgtEl>
                                          <p:spTgt spid="22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500" fill="hold">
                                          <p:stCondLst>
                                            <p:cond delay="0"/>
                                          </p:stCondLst>
                                        </p:cTn>
                                        <p:tgtEl>
                                          <p:spTgt spid="222">
                                            <p:txEl>
                                              <p:pRg st="3" end="3"/>
                                            </p:txEl>
                                          </p:spTgt>
                                        </p:tgtEl>
                                        <p:attrNameLst>
                                          <p:attrName>style.visibility</p:attrName>
                                        </p:attrNameLst>
                                      </p:cBhvr>
                                      <p:to>
                                        <p:strVal val="visible"/>
                                      </p:to>
                                    </p:set>
                                    <p:animEffect transition="in" filter="circle(in)">
                                      <p:cBhvr>
                                        <p:cTn id="12" dur="500"/>
                                        <p:tgtEl>
                                          <p:spTgt spid="22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500" fill="hold">
                                          <p:stCondLst>
                                            <p:cond delay="0"/>
                                          </p:stCondLst>
                                        </p:cTn>
                                        <p:tgtEl>
                                          <p:spTgt spid="222">
                                            <p:txEl>
                                              <p:pRg st="4" end="4"/>
                                            </p:txEl>
                                          </p:spTgt>
                                        </p:tgtEl>
                                        <p:attrNameLst>
                                          <p:attrName>style.visibility</p:attrName>
                                        </p:attrNameLst>
                                      </p:cBhvr>
                                      <p:to>
                                        <p:strVal val="visible"/>
                                      </p:to>
                                    </p:set>
                                    <p:animEffect transition="in" filter="circle(in)">
                                      <p:cBhvr>
                                        <p:cTn id="17" dur="500"/>
                                        <p:tgtEl>
                                          <p:spTgt spid="22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500" fill="hold">
                                          <p:stCondLst>
                                            <p:cond delay="0"/>
                                          </p:stCondLst>
                                        </p:cTn>
                                        <p:tgtEl>
                                          <p:spTgt spid="222">
                                            <p:txEl>
                                              <p:pRg st="5" end="5"/>
                                            </p:txEl>
                                          </p:spTgt>
                                        </p:tgtEl>
                                        <p:attrNameLst>
                                          <p:attrName>style.visibility</p:attrName>
                                        </p:attrNameLst>
                                      </p:cBhvr>
                                      <p:to>
                                        <p:strVal val="visible"/>
                                      </p:to>
                                    </p:set>
                                    <p:animEffect transition="in" filter="circle(in)">
                                      <p:cBhvr>
                                        <p:cTn id="22" dur="500"/>
                                        <p:tgtEl>
                                          <p:spTgt spid="22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Cơ sở lý thuyết</a:t>
            </a:r>
            <a:endParaRPr lang="en-US"/>
          </a:p>
        </p:txBody>
      </p:sp>
      <p:sp>
        <p:nvSpPr>
          <p:cNvPr id="222" name="Google Shape;222;p4"/>
          <p:cNvSpPr txBox="1"/>
          <p:nvPr>
            <p:ph type="body" idx="1"/>
          </p:nvPr>
        </p:nvSpPr>
        <p:spPr>
          <a:xfrm>
            <a:off x="290195" y="819785"/>
            <a:ext cx="8572500" cy="5501640"/>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Clr>
                <a:schemeClr val="dk1"/>
              </a:buClr>
              <a:buSzPts val="2400"/>
              <a:buNone/>
            </a:pPr>
            <a:r>
              <a:rPr lang="vi-VN" altLang="en-US" sz="2000" b="1"/>
              <a:t>3. Gi</a:t>
            </a:r>
            <a:r>
              <a:rPr lang="vi-VN" altLang="en-US" sz="2000" b="1"/>
              <a:t>ới thiệu công cụ kiểm thử:</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Katalon cho kiểm thử chức </a:t>
            </a:r>
            <a:r>
              <a:rPr lang="vi-VN" altLang="en-US" sz="2000"/>
              <a:t>năng: </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 </a:t>
            </a:r>
            <a:r>
              <a:rPr lang="en-US" altLang="en-US" sz="2000"/>
              <a:t>Hỗ trợ kiểm thử tự </a:t>
            </a:r>
            <a:r>
              <a:rPr lang="" altLang="en-US" sz="2000"/>
              <a:t>đ</a:t>
            </a:r>
            <a:r>
              <a:rPr lang="en-US" altLang="en-US" sz="2000"/>
              <a:t>ộng giúp phát hiện lỗi nhanh và giảm sai sót so với kiểm thử thủ công</a:t>
            </a:r>
            <a:r>
              <a:rPr lang="vi-VN" altLang="en-US" sz="2000"/>
              <a:t>.</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 </a:t>
            </a:r>
            <a:r>
              <a:rPr lang="en-US" altLang="en-US" sz="2000"/>
              <a:t>Giao diện thân thiện với tính n</a:t>
            </a:r>
            <a:r>
              <a:rPr lang="" altLang="en-US" sz="2000"/>
              <a:t>ă</a:t>
            </a:r>
            <a:r>
              <a:rPr lang="en-US" altLang="en-US" sz="2000"/>
              <a:t>ng kéo-thả, phù hợp cả với ng</a:t>
            </a:r>
            <a:r>
              <a:rPr lang="" altLang="en-US" sz="2000"/>
              <a:t>ư</a:t>
            </a:r>
            <a:r>
              <a:rPr lang="en-US" altLang="en-US" sz="2000"/>
              <a:t>ời không chuyên.</a:t>
            </a:r>
            <a:endParaRPr lang="en-US" altLang="en-US" sz="2000"/>
          </a:p>
          <a:p>
            <a:pPr marL="0" lvl="0" indent="0" algn="just" rtl="0">
              <a:lnSpc>
                <a:spcPct val="120000"/>
              </a:lnSpc>
              <a:spcBef>
                <a:spcPts val="0"/>
              </a:spcBef>
              <a:spcAft>
                <a:spcPts val="0"/>
              </a:spcAft>
              <a:buClr>
                <a:schemeClr val="dk1"/>
              </a:buClr>
              <a:buSzPts val="2400"/>
              <a:buNone/>
            </a:pPr>
            <a:r>
              <a:rPr lang="vi-VN" altLang="en-US" sz="2000"/>
              <a:t>     + </a:t>
            </a:r>
            <a:r>
              <a:rPr lang="en-US" altLang="en-US" sz="2000"/>
              <a:t>Tích hợp báo cáo chi tiết, giúp phân tích và </a:t>
            </a:r>
            <a:r>
              <a:rPr lang="" altLang="en-US" sz="2000"/>
              <a:t>đ</a:t>
            </a:r>
            <a:r>
              <a:rPr lang="en-US" altLang="en-US" sz="2000"/>
              <a:t>ánh giá chất l</a:t>
            </a:r>
            <a:r>
              <a:rPr lang="" altLang="en-US" sz="2000"/>
              <a:t>ư</a:t>
            </a:r>
            <a:r>
              <a:rPr lang="en-US" altLang="en-US" sz="2000"/>
              <a:t>ợng hệ thống.</a:t>
            </a:r>
            <a:endParaRPr lang="en-US" altLang="en-US" sz="2000"/>
          </a:p>
          <a:p>
            <a:pPr marL="0" lvl="0" indent="0" algn="just" rtl="0">
              <a:lnSpc>
                <a:spcPct val="120000"/>
              </a:lnSpc>
              <a:spcBef>
                <a:spcPts val="0"/>
              </a:spcBef>
              <a:spcAft>
                <a:spcPts val="0"/>
              </a:spcAft>
              <a:buClr>
                <a:schemeClr val="dk1"/>
              </a:buClr>
              <a:buSzPts val="2400"/>
              <a:buNone/>
            </a:pPr>
            <a:r>
              <a:rPr lang="vi-VN" altLang="en-US" sz="2000"/>
              <a:t>- JMeter cho kiểm thử hiệu </a:t>
            </a:r>
            <a:r>
              <a:rPr lang="vi-VN" altLang="en-US" sz="2000"/>
              <a:t>suất:</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 </a:t>
            </a:r>
            <a:r>
              <a:rPr lang="en-US" altLang="en-US" sz="2000"/>
              <a:t>Mô phỏng hàng tr</a:t>
            </a:r>
            <a:r>
              <a:rPr lang="" altLang="en-US" sz="2000"/>
              <a:t>ă</a:t>
            </a:r>
            <a:r>
              <a:rPr lang="en-US" altLang="en-US" sz="2000"/>
              <a:t>m, hàng nghìn ng</a:t>
            </a:r>
            <a:r>
              <a:rPr lang="" altLang="en-US" sz="2000"/>
              <a:t>ư</a:t>
            </a:r>
            <a:r>
              <a:rPr lang="en-US" altLang="en-US" sz="2000"/>
              <a:t>ời dùng truy cập cùng lúc </a:t>
            </a:r>
            <a:r>
              <a:rPr lang="" altLang="en-US" sz="2000"/>
              <a:t>đ</a:t>
            </a:r>
            <a:r>
              <a:rPr lang="en-US" altLang="en-US" sz="2000"/>
              <a:t>ể kiểm tra khả n</a:t>
            </a:r>
            <a:r>
              <a:rPr lang="" altLang="en-US" sz="2000"/>
              <a:t>ă</a:t>
            </a:r>
            <a:r>
              <a:rPr lang="en-US" altLang="en-US" sz="2000"/>
              <a:t>ng chịu tải.</a:t>
            </a:r>
            <a:endParaRPr lang="en-US" altLang="en-US" sz="2000"/>
          </a:p>
          <a:p>
            <a:pPr marL="0" lvl="0" indent="0" algn="just" rtl="0">
              <a:lnSpc>
                <a:spcPct val="120000"/>
              </a:lnSpc>
              <a:spcBef>
                <a:spcPts val="0"/>
              </a:spcBef>
              <a:spcAft>
                <a:spcPts val="0"/>
              </a:spcAft>
              <a:buClr>
                <a:schemeClr val="dk1"/>
              </a:buClr>
              <a:buSzPts val="2400"/>
              <a:buNone/>
            </a:pPr>
            <a:r>
              <a:rPr lang="vi-VN" altLang="en-US" sz="2000"/>
              <a:t>    + </a:t>
            </a:r>
            <a:r>
              <a:rPr lang="en-US" altLang="en-US" sz="2000"/>
              <a:t>Cung cấp báo cáo chi tiết về tốc </a:t>
            </a:r>
            <a:r>
              <a:rPr lang="" altLang="en-US" sz="2000"/>
              <a:t>đ</a:t>
            </a:r>
            <a:r>
              <a:rPr lang="en-US" altLang="en-US" sz="2000"/>
              <a:t>ộ phản hồi, b</a:t>
            </a:r>
            <a:r>
              <a:rPr lang="" altLang="en-US" sz="2000"/>
              <a:t>ă</a:t>
            </a:r>
            <a:r>
              <a:rPr lang="en-US" altLang="en-US" sz="2000"/>
              <a:t>ng thông, và lỗi d</a:t>
            </a:r>
            <a:r>
              <a:rPr lang="" altLang="en-US" sz="2000"/>
              <a:t>ư</a:t>
            </a:r>
            <a:r>
              <a:rPr lang="en-US" altLang="en-US" sz="2000"/>
              <a:t>ới tải cao.</a:t>
            </a:r>
            <a:endParaRPr lang="en-US" altLang="en-US" sz="200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Triển khai kiểm thử với ứng dụng 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387712" y="177313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725569" y="285309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sym typeface="Arial" panose="020B0604020202020204"/>
              </a:rPr>
              <a:t>Phân </a:t>
            </a:r>
            <a:r>
              <a:rPr lang="vi-VN" altLang="en-US" sz="1800" b="1">
                <a:solidFill>
                  <a:schemeClr val="dk1"/>
                </a:solidFill>
                <a:sym typeface="Arial" panose="020B0604020202020204"/>
              </a:rPr>
              <a:t>tích yêu cầu và lập kế hoạch kiểm thử</a:t>
            </a:r>
            <a:r>
              <a:rPr lang="vi-VN" altLang="en-US" sz="1800" b="1" u="heavy">
                <a:solidFill>
                  <a:schemeClr val="dk1"/>
                </a:solidFill>
                <a:sym typeface="Arial" panose="020B0604020202020204"/>
              </a:rPr>
              <a:t> </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Kết luận và hướng phát 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500">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307975" y="732155"/>
            <a:ext cx="3271520" cy="5563235"/>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1. Yêu cầu chức năng:</a:t>
            </a:r>
            <a:endParaRPr lang="vi-VN" altLang="en-US" sz="2000" b="1"/>
          </a:p>
          <a:p>
            <a:pPr marL="0" lvl="0" indent="0" algn="just" rtl="0">
              <a:lnSpc>
                <a:spcPct val="120000"/>
              </a:lnSpc>
              <a:spcBef>
                <a:spcPts val="0"/>
              </a:spcBef>
              <a:spcAft>
                <a:spcPts val="0"/>
              </a:spcAft>
              <a:buClr>
                <a:schemeClr val="dk1"/>
              </a:buClr>
              <a:buSzPts val="2400"/>
              <a:buNone/>
            </a:pPr>
            <a:endParaRPr lang="vi-VN" altLang="en-US" sz="2000" b="1"/>
          </a:p>
        </p:txBody>
      </p:sp>
      <p:graphicFrame>
        <p:nvGraphicFramePr>
          <p:cNvPr id="2" name="Picture Placeholder 1"/>
          <p:cNvGraphicFramePr/>
          <p:nvPr>
            <p:ph type="pic" idx="2"/>
            <p:custDataLst>
              <p:tags r:id="rId1"/>
            </p:custDataLst>
          </p:nvPr>
        </p:nvGraphicFramePr>
        <p:xfrm>
          <a:off x="307975" y="1267460"/>
          <a:ext cx="8694420" cy="5291455"/>
        </p:xfrm>
        <a:graphic>
          <a:graphicData uri="http://schemas.openxmlformats.org/drawingml/2006/table">
            <a:tbl>
              <a:tblPr/>
              <a:tblGrid>
                <a:gridCol w="2641600"/>
                <a:gridCol w="6052820"/>
              </a:tblGrid>
              <a:tr h="250190">
                <a:tc>
                  <a:txBody>
                    <a:bodyPr/>
                    <a:p>
                      <a:pPr>
                        <a:lnSpc>
                          <a:spcPct val="150000"/>
                        </a:lnSpc>
                        <a:spcBef>
                          <a:spcPct val="0"/>
                        </a:spcBef>
                        <a:spcAft>
                          <a:spcPts val="1000"/>
                        </a:spcAft>
                      </a:pPr>
                      <a:r>
                        <a:rPr lang="en-US" altLang="zh-CN" sz="1200" b="1">
                          <a:latin typeface="Times New Roman" panose="02020603050405020304"/>
                          <a:ea typeface="Times New Roman" panose="02020603050405020304"/>
                        </a:rPr>
                        <a:t>Chức năng chính</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ct val="0"/>
                        </a:spcBef>
                        <a:spcAft>
                          <a:spcPts val="1000"/>
                        </a:spcAft>
                      </a:pPr>
                      <a:r>
                        <a:rPr lang="en-US" altLang="zh-CN" sz="1200" b="1">
                          <a:latin typeface="Times New Roman" panose="02020603050405020304"/>
                          <a:ea typeface="Times New Roman" panose="02020603050405020304"/>
                        </a:rPr>
                        <a:t>Yêu cầu</a:t>
                      </a:r>
                      <a:endParaRPr lang="en-US" altLang="zh-CN" sz="1200" b="1">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466850">
                <a:tc>
                  <a:txBody>
                    <a:bodyPr/>
                    <a:p>
                      <a:pPr>
                        <a:lnSpc>
                          <a:spcPct val="150000"/>
                        </a:lnSpc>
                        <a:spcBef>
                          <a:spcPct val="0"/>
                        </a:spcBef>
                        <a:spcAft>
                          <a:spcPts val="1000"/>
                        </a:spcAft>
                      </a:pPr>
                      <a:r>
                        <a:rPr lang="en-US" altLang="zh-CN" sz="1200" b="0">
                          <a:latin typeface="Times New Roman" panose="02020603050405020304"/>
                          <a:ea typeface="Times New Roman" panose="02020603050405020304"/>
                        </a:rPr>
                        <a:t>Đăng ký tài khoản</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ct val="0"/>
                        </a:spcBef>
                        <a:spcAft>
                          <a:spcPts val="1000"/>
                        </a:spcAft>
                      </a:pPr>
                      <a:r>
                        <a:rPr lang="en-US" altLang="zh-CN" sz="1200" b="0">
                          <a:latin typeface="Times New Roman" panose="02020603050405020304"/>
                          <a:ea typeface="Times New Roman" panose="02020603050405020304"/>
                        </a:rPr>
                        <a:t>- Người dùng tạo tài khoản với các thông tin: email, mật khẩu, họ tên, số điện thoại, địa chỉ, quốc gia.</a:t>
                      </a:r>
                      <a:endParaRPr lang="en-US" altLang="zh-CN" sz="1200" b="0">
                        <a:latin typeface="Times New Roman" panose="02020603050405020304"/>
                        <a:ea typeface="Times New Roman" panose="02020603050405020304"/>
                      </a:endParaRPr>
                    </a:p>
                    <a:p>
                      <a:pPr algn="just">
                        <a:lnSpc>
                          <a:spcPct val="150000"/>
                        </a:lnSpc>
                        <a:spcBef>
                          <a:spcPct val="0"/>
                        </a:spcBef>
                        <a:spcAft>
                          <a:spcPts val="1000"/>
                        </a:spcAft>
                      </a:pPr>
                      <a:r>
                        <a:rPr lang="en-US" altLang="zh-CN" sz="1200" b="0">
                          <a:latin typeface="Times New Roman" panose="02020603050405020304"/>
                          <a:ea typeface="Times New Roman" panose="02020603050405020304"/>
                        </a:rPr>
                        <a:t>- Kiểm tra tính hợp lệ của email và xác nhận mật khẩu.</a:t>
                      </a:r>
                      <a:endParaRPr lang="en-US" altLang="zh-CN" sz="1200" b="0">
                        <a:latin typeface="Times New Roman" panose="02020603050405020304"/>
                        <a:ea typeface="Times New Roman" panose="02020603050405020304"/>
                      </a:endParaRPr>
                    </a:p>
                    <a:p>
                      <a:pPr algn="just">
                        <a:lnSpc>
                          <a:spcPct val="150000"/>
                        </a:lnSpc>
                        <a:spcBef>
                          <a:spcPct val="0"/>
                        </a:spcBef>
                        <a:spcAft>
                          <a:spcPts val="1000"/>
                        </a:spcAft>
                      </a:pPr>
                      <a:r>
                        <a:rPr lang="en-US" altLang="zh-CN" sz="1200" b="0">
                          <a:latin typeface="Times New Roman" panose="02020603050405020304"/>
                          <a:ea typeface="Times New Roman" panose="02020603050405020304"/>
                        </a:rPr>
                        <a:t>- Hiển thị thông báo lỗi nếu thông tin không đầy đủ hoặc không hợp lệ.</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214120">
                <a:tc>
                  <a:txBody>
                    <a:bodyPr/>
                    <a:p>
                      <a:pPr>
                        <a:lnSpc>
                          <a:spcPct val="150000"/>
                        </a:lnSpc>
                        <a:spcBef>
                          <a:spcPct val="0"/>
                        </a:spcBef>
                        <a:spcAft>
                          <a:spcPts val="1000"/>
                        </a:spcAft>
                      </a:pPr>
                      <a:r>
                        <a:rPr lang="en-US" altLang="zh-CN" sz="1200" b="0">
                          <a:latin typeface="Times New Roman" panose="02020603050405020304"/>
                          <a:ea typeface="Times New Roman" panose="02020603050405020304"/>
                        </a:rPr>
                        <a:t>Đăng nhập</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gn="just">
                        <a:lnSpc>
                          <a:spcPct val="150000"/>
                        </a:lnSpc>
                        <a:spcBef>
                          <a:spcPct val="0"/>
                        </a:spcBef>
                        <a:spcAft>
                          <a:spcPts val="1000"/>
                        </a:spcAft>
                      </a:pPr>
                      <a:r>
                        <a:rPr lang="en-US" altLang="zh-CN" sz="1200" b="0">
                          <a:latin typeface="Times New Roman" panose="02020603050405020304"/>
                          <a:ea typeface="Times New Roman" panose="02020603050405020304"/>
                        </a:rPr>
                        <a:t>- Người dùng đăng nhập bằng email và mật khẩu.</a:t>
                      </a:r>
                      <a:endParaRPr lang="en-US" altLang="zh-CN" sz="1200" b="0">
                        <a:latin typeface="Times New Roman" panose="02020603050405020304"/>
                        <a:ea typeface="Times New Roman" panose="02020603050405020304"/>
                      </a:endParaRPr>
                    </a:p>
                    <a:p>
                      <a:pPr algn="just">
                        <a:lnSpc>
                          <a:spcPct val="150000"/>
                        </a:lnSpc>
                        <a:spcBef>
                          <a:spcPct val="0"/>
                        </a:spcBef>
                        <a:spcAft>
                          <a:spcPts val="1000"/>
                        </a:spcAft>
                      </a:pPr>
                      <a:r>
                        <a:rPr lang="en-US" altLang="zh-CN" sz="1200" b="0">
                          <a:latin typeface="Times New Roman" panose="02020603050405020304"/>
                          <a:ea typeface="Times New Roman" panose="02020603050405020304"/>
                        </a:rPr>
                        <a:t>- Kiểm tra thông tin hợp lệ trước khi cho phép truy cập.</a:t>
                      </a:r>
                      <a:endParaRPr lang="en-US" altLang="zh-CN" sz="1200" b="0">
                        <a:latin typeface="Times New Roman" panose="02020603050405020304"/>
                        <a:ea typeface="Times New Roman" panose="02020603050405020304"/>
                      </a:endParaRPr>
                    </a:p>
                    <a:p>
                      <a:pPr algn="just">
                        <a:lnSpc>
                          <a:spcPct val="150000"/>
                        </a:lnSpc>
                        <a:spcBef>
                          <a:spcPct val="0"/>
                        </a:spcBef>
                        <a:spcAft>
                          <a:spcPts val="1000"/>
                        </a:spcAft>
                      </a:pPr>
                      <a:r>
                        <a:rPr lang="en-US" altLang="zh-CN" sz="1200" b="0">
                          <a:latin typeface="Times New Roman" panose="02020603050405020304"/>
                          <a:ea typeface="Times New Roman" panose="02020603050405020304"/>
                        </a:rPr>
                        <a:t>- Thông báo lỗi nếu thông tin đăng nhập không chính xác.</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500380">
                <a:tc>
                  <a:txBody>
                    <a:bodyPr/>
                    <a:p>
                      <a:pPr marL="0" indent="0">
                        <a:lnSpc>
                          <a:spcPct val="150000"/>
                        </a:lnSpc>
                        <a:spcBef>
                          <a:spcPct val="0"/>
                        </a:spcBef>
                        <a:spcAft>
                          <a:spcPct val="0"/>
                        </a:spcAft>
                      </a:pPr>
                      <a:r>
                        <a:rPr lang="en-US" altLang="zh-CN" sz="1200" b="0">
                          <a:latin typeface="Times New Roman" panose="02020603050405020304"/>
                          <a:ea typeface="Times New Roman" panose="02020603050405020304"/>
                        </a:rPr>
                        <a:t>Quên mật khẩu</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165100" algn="just">
                        <a:lnSpc>
                          <a:spcPct val="150000"/>
                        </a:lnSpc>
                        <a:spcBef>
                          <a:spcPct val="0"/>
                        </a:spcBef>
                        <a:spcAft>
                          <a:spcPts val="1000"/>
                        </a:spcAft>
                      </a:pPr>
                      <a:r>
                        <a:rPr lang="en-US" altLang="zh-CN" sz="1200" b="0">
                          <a:latin typeface="Times New Roman" panose="02020603050405020304"/>
                          <a:ea typeface="Times New Roman" panose="02020603050405020304"/>
                        </a:rPr>
                        <a:t>Gửi email khôi phục mật khẩu cho người dùng khi họ quên mật khẩu.</a:t>
                      </a:r>
                      <a:endParaRPr lang="en-US" altLang="zh-CN" sz="1200" b="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1859915">
                <a:tc>
                  <a:txBody>
                    <a:bodyPr/>
                    <a:p>
                      <a:pPr marL="0" indent="0">
                        <a:lnSpc>
                          <a:spcPct val="150000"/>
                        </a:lnSpc>
                        <a:spcBef>
                          <a:spcPct val="0"/>
                        </a:spcBef>
                        <a:spcAft>
                          <a:spcPct val="0"/>
                        </a:spcAft>
                      </a:pPr>
                      <a:r>
                        <a:rPr lang="en-US" altLang="zh-CN" sz="1200">
                          <a:latin typeface="Times New Roman" panose="02020603050405020304"/>
                          <a:ea typeface="Times New Roman" panose="02020603050405020304"/>
                        </a:rPr>
                        <a:t>Danh mục sản phẩm</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a:lnSpc>
                          <a:spcPct val="150000"/>
                        </a:lnSpc>
                        <a:spcBef>
                          <a:spcPts val="500"/>
                        </a:spcBef>
                        <a:spcAft>
                          <a:spcPts val="500"/>
                        </a:spcAft>
                      </a:pPr>
                      <a:r>
                        <a:rPr lang="en-US" altLang="zh-CN" sz="1200">
                          <a:latin typeface="Times New Roman" panose="02020603050405020304"/>
                          <a:ea typeface="SimSun" panose="02010600030101010101" pitchFamily="2" charset="-122"/>
                        </a:rPr>
                        <a:t>-  </a:t>
                      </a:r>
                      <a:r>
                        <a:rPr lang="en-US" altLang="zh-CN" sz="1200">
                          <a:latin typeface="Times New Roman" panose="02020603050405020304"/>
                          <a:ea typeface="Times New Roman" panose="02020603050405020304"/>
                        </a:rPr>
                        <a:t>Hiển thị danh sách các sản phẩm hạt giống và vật tư nông nghiệp được phân loại theo danh mục menu như: Dụng cụ làm vườn; hạt giống hoa, hạt giống rau củ; hạt giống rau thơm- gia vị.</a:t>
                      </a:r>
                      <a:endParaRPr lang="en-US" altLang="zh-CN" sz="1200">
                        <a:latin typeface="Times New Roman" panose="02020603050405020304"/>
                        <a:ea typeface="Times New Roman" panose="02020603050405020304"/>
                      </a:endParaRPr>
                    </a:p>
                    <a:p>
                      <a:pPr>
                        <a:lnSpc>
                          <a:spcPct val="150000"/>
                        </a:lnSpc>
                        <a:spcBef>
                          <a:spcPts val="500"/>
                        </a:spcBef>
                        <a:spcAft>
                          <a:spcPts val="500"/>
                        </a:spcAft>
                      </a:pPr>
                      <a:r>
                        <a:rPr lang="en-US" altLang="zh-CN" sz="1200">
                          <a:latin typeface="Times New Roman" panose="02020603050405020304"/>
                          <a:ea typeface="Times New Roman" panose="02020603050405020304"/>
                        </a:rPr>
                        <a:t>- Hiển thị chi tiết sản phẩm: Tên sản phẩm, mô tả sản phẩm, số lượng hạt/dụng cụ trên 1 sản phẩm, giá bán, số lượng mua.</a:t>
                      </a:r>
                      <a:endParaRPr lang="en-US" altLang="zh-CN" sz="1200">
                        <a:latin typeface="Times New Roman" panose="02020603050405020304"/>
                        <a:ea typeface="Times New Roman" panose="02020603050405020304"/>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ags/tag1.xml><?xml version="1.0" encoding="utf-8"?>
<p:tagLst xmlns:p="http://schemas.openxmlformats.org/presentationml/2006/main">
  <p:tag name="TABLE_ENDDRAG_ORIGIN_RECT" val="671*414"/>
  <p:tag name="TABLE_ENDDRAG_RECT" val="24*99*671*414"/>
</p:tagLst>
</file>

<file path=ppt/tags/tag2.xml><?xml version="1.0" encoding="utf-8"?>
<p:tagLst xmlns:p="http://schemas.openxmlformats.org/presentationml/2006/main">
  <p:tag name="TABLE_ENDDRAG_ORIGIN_RECT" val="620*226"/>
  <p:tag name="TABLE_ENDDRAG_RECT" val="53*76*620*226"/>
</p:tagLst>
</file>

<file path=ppt/tags/tag3.xml><?xml version="1.0" encoding="utf-8"?>
<p:tagLst xmlns:p="http://schemas.openxmlformats.org/presentationml/2006/main">
  <p:tag name="TABLE_ENDDRAG_ORIGIN_RECT" val="618*171"/>
  <p:tag name="TABLE_ENDDRAG_RECT" val="42*241*618*171"/>
</p:tagLst>
</file>

<file path=ppt/tags/tag4.xml><?xml version="1.0" encoding="utf-8"?>
<p:tagLst xmlns:p="http://schemas.openxmlformats.org/presentationml/2006/main">
  <p:tag name="TABLE_ENDDRAG_ORIGIN_RECT" val="566*396"/>
  <p:tag name="TABLE_ENDDRAG_RECT" val="87*90*566*396"/>
</p:tagLst>
</file>

<file path=ppt/tags/tag5.xml><?xml version="1.0" encoding="utf-8"?>
<p:tagLst xmlns:p="http://schemas.openxmlformats.org/presentationml/2006/main">
  <p:tag name="TABLE_ENDDRAG_ORIGIN_RECT" val="622*358"/>
  <p:tag name="TABLE_ENDDRAG_RECT" val="53*111*622*358"/>
</p:tagLst>
</file>

<file path=ppt/tags/tag6.xml><?xml version="1.0" encoding="utf-8"?>
<p:tagLst xmlns:p="http://schemas.openxmlformats.org/presentationml/2006/main">
  <p:tag name="TABLE_ENDDRAG_ORIGIN_RECT" val="525*222"/>
  <p:tag name="TABLE_ENDDRAG_RECT" val="91*270*525*222"/>
</p:tagLst>
</file>

<file path=ppt/tags/tag7.xml><?xml version="1.0" encoding="utf-8"?>
<p:tagLst xmlns:p="http://schemas.openxmlformats.org/presentationml/2006/main">
  <p:tag name="TABLE_ENDDRAG_ORIGIN_RECT" val="607*244"/>
  <p:tag name="TABLE_ENDDRAG_RECT" val="61*186*607*244"/>
</p:tagLst>
</file>

<file path=ppt/tags/tag8.xml><?xml version="1.0" encoding="utf-8"?>
<p:tagLst xmlns:p="http://schemas.openxmlformats.org/presentationml/2006/main">
  <p:tag name="TABLE_ENDDRAG_ORIGIN_RECT" val="584*289"/>
  <p:tag name="TABLE_ENDDRAG_RECT" val="64*125*584*289"/>
</p:tagLst>
</file>

<file path=ppt/tags/tag9.xml><?xml version="1.0" encoding="utf-8"?>
<p:tagLst xmlns:p="http://schemas.openxmlformats.org/presentationml/2006/main">
  <p:tag name="TABLE_ENDDRAG_ORIGIN_RECT" val="526*304"/>
  <p:tag name="TABLE_ENDDRAG_RECT" val="102*133*526*304"/>
</p:tagLst>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10751</Words>
  <Application>WPS Presentation</Application>
  <PresentationFormat/>
  <Paragraphs>531</Paragraphs>
  <Slides>30</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30</vt:i4>
      </vt:variant>
    </vt:vector>
  </HeadingPairs>
  <TitlesOfParts>
    <vt:vector size="45" baseType="lpstr">
      <vt:lpstr>Arial</vt:lpstr>
      <vt:lpstr>SimSun</vt:lpstr>
      <vt:lpstr>Wingdings</vt:lpstr>
      <vt:lpstr>Arial</vt:lpstr>
      <vt:lpstr>Calibri</vt:lpstr>
      <vt:lpstr>Microsoft YaHei</vt:lpstr>
      <vt:lpstr>Arial Unicode MS</vt:lpstr>
      <vt:lpstr>Times New Roman</vt:lpstr>
      <vt:lpstr>Noto Sans Symbols</vt:lpstr>
      <vt:lpstr>Garamond</vt:lpstr>
      <vt:lpstr>Century Schoolbook</vt:lpstr>
      <vt:lpstr>Segoe Print</vt:lpstr>
      <vt:lpstr>MS Mincho</vt:lpstr>
      <vt:lpstr>Tahoma</vt:lpstr>
      <vt:lpstr>Office Theme</vt:lpstr>
      <vt:lpstr>Trình bày các thủ tục chỉ dẫn và các thiết bị hỗ trợ chất lượng Quản lý và theo dõi lỗi phần mềm bằng công cụ Bug mantis Đảm bảo chất lượng phần mềm</vt:lpstr>
      <vt:lpstr>Nội dung</vt:lpstr>
      <vt:lpstr>Nội dung</vt:lpstr>
      <vt:lpstr> Tổng quan về đề tài</vt:lpstr>
      <vt:lpstr>Nội dung</vt:lpstr>
      <vt:lpstr>Cơ sở lý thuyết</vt:lpstr>
      <vt:lpstr>Cơ sở lý thuyết</vt:lpstr>
      <vt:lpstr>Nội dung</vt:lpstr>
      <vt:lpstr> Nội dung thực hiện</vt:lpstr>
      <vt:lpstr> Phân tích yêu cầu và lập kế hoạch kiểm thử </vt:lpstr>
      <vt:lpstr> Phân tích yêu cầu và lập kế hoạch kiểm thử </vt:lpstr>
      <vt:lpstr> Phân tích yêu cầu và lập kế hoạch kiểm thử </vt:lpstr>
      <vt:lpstr> Phân tích yêu cầu và lập kế hoạch kiểm thử </vt:lpstr>
      <vt:lpstr> Lập kế hoạch kiểm thử </vt:lpstr>
      <vt:lpstr> Lập kế hoạch kiểm thử </vt:lpstr>
      <vt:lpstr>Nội dung</vt:lpstr>
      <vt:lpstr>PowerPoint 演示文稿</vt:lpstr>
      <vt:lpstr>Triển khai kiểm thử ứng dụng web</vt:lpstr>
      <vt:lpstr>Triển khai kiểm thử ứng dụng web</vt:lpstr>
      <vt:lpstr>Xây dựng và thực thi các trường hợp kiểm thử</vt:lpstr>
      <vt:lpstr>Xây dựng các trường hợp kiểm thử</vt:lpstr>
      <vt:lpstr>Xây dựng các trường hợp kiểm thử</vt:lpstr>
      <vt:lpstr>PowerPoint 演示文稿</vt:lpstr>
      <vt:lpstr>Xây dựng và thực thi các trường hợp kiểm thử</vt:lpstr>
      <vt:lpstr>PowerPoint 演示文稿</vt:lpstr>
      <vt:lpstr>Nội dung</vt:lpstr>
      <vt:lpstr>Nội dung</vt:lpstr>
      <vt:lpstr>Q&amp;A</vt:lpstr>
      <vt:lpstr>Tài liệu tham khảo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Trình bày các thủ tục chỉ dẫn và các thiết bị hỗ trợ chất lượng Quản lý và theo dõi lỗi phần mềm bằng công cụ Bug mantis Đảm bảo chất lượng phần mềm</dc:title>
  <dc:creator>Đỗ Thị Thu Trang</dc:creator>
  <cp:lastModifiedBy>Ngọc Bích</cp:lastModifiedBy>
  <cp:revision>25</cp:revision>
  <dcterms:created xsi:type="dcterms:W3CDTF">2024-11-05T08:19:00Z</dcterms:created>
  <dcterms:modified xsi:type="dcterms:W3CDTF">2025-01-15T01:12:43Z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B48C905A2B3B460DB0497F95154D3497_13</vt:lpwstr>
  </property>
  <property fmtid="{D5CDD505-2E9C-101B-9397-08002B2CF9AE}" pid="3" name="KSOProductBuildVer">
    <vt:lpwstr>1033-12.2.0.19307</vt:lpwstr>
  </property>
</Properties>
</file>